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1" r:id="rId3"/>
    <p:sldId id="291" r:id="rId4"/>
    <p:sldId id="258" r:id="rId5"/>
    <p:sldId id="257" r:id="rId6"/>
    <p:sldId id="259" r:id="rId7"/>
    <p:sldId id="260" r:id="rId8"/>
    <p:sldId id="262" r:id="rId9"/>
    <p:sldId id="263" r:id="rId10"/>
    <p:sldId id="264" r:id="rId11"/>
    <p:sldId id="265" r:id="rId12"/>
    <p:sldId id="267" r:id="rId13"/>
    <p:sldId id="268" r:id="rId14"/>
    <p:sldId id="266"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94"/>
  </p:normalViewPr>
  <p:slideViewPr>
    <p:cSldViewPr snapToGrid="0" snapToObjects="1">
      <p:cViewPr varScale="1">
        <p:scale>
          <a:sx n="121" d="100"/>
          <a:sy n="121" d="100"/>
        </p:scale>
        <p:origin x="63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ABB77-E355-704A-A941-776C1C5197C2}"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2643-499C-F645-BC7D-F6B6700AA0D8}" type="slidenum">
              <a:rPr lang="en-US" smtClean="0"/>
              <a:t>‹#›</a:t>
            </a:fld>
            <a:endParaRPr lang="en-US"/>
          </a:p>
        </p:txBody>
      </p:sp>
    </p:spTree>
    <p:extLst>
      <p:ext uri="{BB962C8B-B14F-4D97-AF65-F5344CB8AC3E}">
        <p14:creationId xmlns:p14="http://schemas.microsoft.com/office/powerpoint/2010/main" val="704881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D0D8-13F8-F347-87FA-88BE8496B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682CD1-88B6-8849-8DFC-7FC3791A7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07F3C-E50D-534E-BE31-19FA0499812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3616A089-A221-2849-AAA0-7071344D5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FE240-F7E4-394E-8795-919FFE4CA12D}"/>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5916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299-2E8C-F049-9C8D-1475C1714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F26452-B257-EB40-A845-B2A5423C6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0B06-50E0-8C42-8A79-10486806357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E17BF201-BB8D-FC4B-9FD9-935644EE5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E1812-CE6C-414C-9CD9-537C21BF37E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226552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6903F-3CFB-684F-815B-0DC2DCE96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5D835-84CA-2B41-825D-207B4C3B7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5BBD7-BDE1-8540-9F09-2ED82C050D93}"/>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4E051E41-43DF-F547-AE9C-DB06F8872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B18E2-56F4-C540-A0AF-0F62CCBFD4B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2093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B1D1-A8B9-7D46-9F28-647A0D02D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A789B-F4AB-8E45-9EE0-B7E747AF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00CD1-0A0A-2E44-B52E-6139C2AA5C78}"/>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ABE666B9-48AC-3046-9C39-9612070FC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4A6D0-F956-CE44-850F-C678512D4E10}"/>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0281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C1AE-ED3F-BB44-A825-A1608C9120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9F5A6-44F5-804E-BDBD-5B00B8701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0449A-3ED0-4B47-8DB6-FB8F14EBF23C}"/>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886A2F1A-6CFB-E546-874C-6E63EE276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B3412-4E9B-6148-911A-41DEC6B3DD9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42881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9F28-390B-7847-80F4-437E3A7B2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0D5A2-C488-FA4F-B947-662DABFDE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F640-797A-2448-B23D-31BA1A5E9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C2704-4285-B14F-A8F3-1475C1323370}"/>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0A0607C9-3D2A-BE44-93AC-CEBBC3384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2D85C-7B0D-3E44-BA50-74C8C405AC1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38654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5B40-0C0F-0D41-A6E1-B6B48A767B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051DE-8B24-F546-AB1C-243F5A3A4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BDA97-20B9-4144-92C2-9F4D15277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D264-E47F-634E-A64B-BD676FDF3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2B5FD-16EA-0146-B558-2D6A188E9C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D6CCF6-9579-9241-8848-14AD65990EE3}"/>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8" name="Footer Placeholder 7">
            <a:extLst>
              <a:ext uri="{FF2B5EF4-FFF2-40B4-BE49-F238E27FC236}">
                <a16:creationId xmlns:a16="http://schemas.microsoft.com/office/drawing/2014/main" id="{1381FF92-C172-0046-9D3D-0DA82804B8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02EF3-D780-4D44-BA79-4C2FBBAFF9F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6105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F915-8473-0843-9044-3B3E941D1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1051C1-5AF3-B244-91AA-747CB4A35448}"/>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4" name="Footer Placeholder 3">
            <a:extLst>
              <a:ext uri="{FF2B5EF4-FFF2-40B4-BE49-F238E27FC236}">
                <a16:creationId xmlns:a16="http://schemas.microsoft.com/office/drawing/2014/main" id="{7D097A2C-D9F5-DE46-A430-958989AF3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19C71-07E5-F84A-8A5C-A0773E3B265C}"/>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05580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F27FA-094A-F14B-B170-C9D4A462CA8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3" name="Footer Placeholder 2">
            <a:extLst>
              <a:ext uri="{FF2B5EF4-FFF2-40B4-BE49-F238E27FC236}">
                <a16:creationId xmlns:a16="http://schemas.microsoft.com/office/drawing/2014/main" id="{D9753647-57DB-6741-ABFC-C58FB5433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22ECB2-AB80-8246-B60B-C9205384FC12}"/>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7195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3A57-B061-7140-9467-DDEB690E0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60DCD-6787-FB45-8F21-59148A180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45AEB-2011-924A-B00C-5BDC3E47C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BCD3-7935-2C48-AFB9-766AE57F4392}"/>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95DACE5C-0BE2-364A-8DE7-E4AF6B7DA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92CF1-0538-3041-B815-9FF6D210A74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3163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1F29-3843-0B47-875F-76D0723E9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52B27-AC35-D847-98AE-EEDF32559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CBD8D-BC1E-934B-85FB-9E0D8D52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23FB0-0B3F-2A46-BBE8-94B0462FF35E}"/>
              </a:ext>
            </a:extLst>
          </p:cNvPr>
          <p:cNvSpPr>
            <a:spLocks noGrp="1"/>
          </p:cNvSpPr>
          <p:nvPr>
            <p:ph type="dt" sz="half" idx="10"/>
          </p:nvPr>
        </p:nvSpPr>
        <p:spPr/>
        <p:txBody>
          <a:bodyPr/>
          <a:lstStyle/>
          <a:p>
            <a:fld id="{6CE28588-F44F-4C4B-BC19-87975C3CFD81}" type="datetimeFigureOut">
              <a:rPr lang="en-US" smtClean="0"/>
              <a:t>6/26/19</a:t>
            </a:fld>
            <a:endParaRPr lang="en-US"/>
          </a:p>
        </p:txBody>
      </p:sp>
      <p:sp>
        <p:nvSpPr>
          <p:cNvPr id="6" name="Footer Placeholder 5">
            <a:extLst>
              <a:ext uri="{FF2B5EF4-FFF2-40B4-BE49-F238E27FC236}">
                <a16:creationId xmlns:a16="http://schemas.microsoft.com/office/drawing/2014/main" id="{94A5ED2F-214A-A746-A26D-709765E1C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0968B-1C21-A344-B1CD-B426173B50F3}"/>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6260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222F0-3C9A-F64B-980C-6E7C39E55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DD9E98-ED1E-D446-AC1E-F678F7CAB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2D053-FC3B-A34F-83ED-3FEA44BE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28588-F44F-4C4B-BC19-87975C3CFD81}" type="datetimeFigureOut">
              <a:rPr lang="en-US" smtClean="0"/>
              <a:t>6/26/19</a:t>
            </a:fld>
            <a:endParaRPr lang="en-US"/>
          </a:p>
        </p:txBody>
      </p:sp>
      <p:sp>
        <p:nvSpPr>
          <p:cNvPr id="5" name="Footer Placeholder 4">
            <a:extLst>
              <a:ext uri="{FF2B5EF4-FFF2-40B4-BE49-F238E27FC236}">
                <a16:creationId xmlns:a16="http://schemas.microsoft.com/office/drawing/2014/main" id="{EF84DC73-2181-2D4D-822E-98C47A3E8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5BCDA-EB02-4449-9F2D-1730D4AF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19E2-9763-7C4F-8586-33C21E4AD05F}" type="slidenum">
              <a:rPr lang="en-US" smtClean="0"/>
              <a:t>‹#›</a:t>
            </a:fld>
            <a:endParaRPr lang="en-US"/>
          </a:p>
        </p:txBody>
      </p:sp>
    </p:spTree>
    <p:extLst>
      <p:ext uri="{BB962C8B-B14F-4D97-AF65-F5344CB8AC3E}">
        <p14:creationId xmlns:p14="http://schemas.microsoft.com/office/powerpoint/2010/main" val="1309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4.png"/><Relationship Id="rId10" Type="http://schemas.openxmlformats.org/officeDocument/2006/relationships/image" Target="../media/image33.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8.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11.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17.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0.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0.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26.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9.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32.xml"/><Relationship Id="rId26" Type="http://schemas.openxmlformats.org/officeDocument/2006/relationships/customXml" Target="../ink/ink36.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9.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35.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28.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0.xml"/><Relationship Id="rId22" Type="http://schemas.openxmlformats.org/officeDocument/2006/relationships/customXml" Target="../ink/ink34.xml"/><Relationship Id="rId27"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8AB1-9299-0E40-8EE6-A9E73B50802C}"/>
              </a:ext>
            </a:extLst>
          </p:cNvPr>
          <p:cNvSpPr>
            <a:spLocks noGrp="1"/>
          </p:cNvSpPr>
          <p:nvPr>
            <p:ph type="ctrTitle"/>
          </p:nvPr>
        </p:nvSpPr>
        <p:spPr/>
        <p:txBody>
          <a:bodyPr/>
          <a:lstStyle/>
          <a:p>
            <a:r>
              <a:rPr lang="en-US" dirty="0"/>
              <a:t>Simulating Quantum Computation in TypeScript</a:t>
            </a:r>
          </a:p>
        </p:txBody>
      </p:sp>
    </p:spTree>
    <p:extLst>
      <p:ext uri="{BB962C8B-B14F-4D97-AF65-F5344CB8AC3E}">
        <p14:creationId xmlns:p14="http://schemas.microsoft.com/office/powerpoint/2010/main" val="420730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4357-F4F7-D748-8828-B2969AF089DA}"/>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F8A81DCB-3BFE-9943-BC1C-EEB8E3253D26}"/>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Aspect’s experiment</a:t>
            </a:r>
          </a:p>
        </p:txBody>
      </p:sp>
    </p:spTree>
    <p:extLst>
      <p:ext uri="{BB962C8B-B14F-4D97-AF65-F5344CB8AC3E}">
        <p14:creationId xmlns:p14="http://schemas.microsoft.com/office/powerpoint/2010/main" val="21755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C484-11E7-7949-A96A-38A6A53FC35A}"/>
              </a:ext>
            </a:extLst>
          </p:cNvPr>
          <p:cNvSpPr>
            <a:spLocks noGrp="1"/>
          </p:cNvSpPr>
          <p:nvPr>
            <p:ph type="title"/>
          </p:nvPr>
        </p:nvSpPr>
        <p:spPr/>
        <p:txBody>
          <a:bodyPr/>
          <a:lstStyle/>
          <a:p>
            <a:r>
              <a:rPr lang="en-US" dirty="0"/>
              <a:t>Decoherence</a:t>
            </a:r>
          </a:p>
        </p:txBody>
      </p:sp>
      <p:sp>
        <p:nvSpPr>
          <p:cNvPr id="3" name="Content Placeholder 2">
            <a:extLst>
              <a:ext uri="{FF2B5EF4-FFF2-40B4-BE49-F238E27FC236}">
                <a16:creationId xmlns:a16="http://schemas.microsoft.com/office/drawing/2014/main" id="{BE16E18E-9405-0842-ADF0-792A6594DCD6}"/>
              </a:ext>
            </a:extLst>
          </p:cNvPr>
          <p:cNvSpPr>
            <a:spLocks noGrp="1"/>
          </p:cNvSpPr>
          <p:nvPr>
            <p:ph idx="1"/>
          </p:nvPr>
        </p:nvSpPr>
        <p:spPr/>
        <p:txBody>
          <a:bodyPr/>
          <a:lstStyle/>
          <a:p>
            <a:pPr marL="0" indent="0">
              <a:buNone/>
            </a:pPr>
            <a:r>
              <a:rPr lang="en-US" dirty="0"/>
              <a:t>It’s an effect that destroys the coherence in the probabilistic nature of a quantum system.</a:t>
            </a:r>
          </a:p>
          <a:p>
            <a:pPr marL="0" indent="0">
              <a:buNone/>
            </a:pPr>
            <a:endParaRPr lang="en-US" dirty="0"/>
          </a:p>
          <a:p>
            <a:pPr marL="0" indent="0">
              <a:buNone/>
            </a:pPr>
            <a:r>
              <a:rPr lang="en-US" dirty="0"/>
              <a:t>It can be caused by the interaction of a quantum particles with the surrounding particles. </a:t>
            </a:r>
          </a:p>
          <a:p>
            <a:pPr marL="0" indent="0">
              <a:buNone/>
            </a:pPr>
            <a:endParaRPr lang="en-US" dirty="0"/>
          </a:p>
          <a:p>
            <a:pPr marL="0" indent="0">
              <a:buNone/>
            </a:pPr>
            <a:r>
              <a:rPr lang="en-US" dirty="0"/>
              <a:t>It can also be caused due to external noise and also due to energy dissipated due to irreversible functions on bits, which plays an important role in Quantum Computing.</a:t>
            </a:r>
          </a:p>
        </p:txBody>
      </p:sp>
    </p:spTree>
    <p:extLst>
      <p:ext uri="{BB962C8B-B14F-4D97-AF65-F5344CB8AC3E}">
        <p14:creationId xmlns:p14="http://schemas.microsoft.com/office/powerpoint/2010/main" val="393968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0B20-EEA7-D548-A1F9-FAE216B2DF6F}"/>
              </a:ext>
            </a:extLst>
          </p:cNvPr>
          <p:cNvSpPr>
            <a:spLocks noGrp="1"/>
          </p:cNvSpPr>
          <p:nvPr>
            <p:ph type="title"/>
          </p:nvPr>
        </p:nvSpPr>
        <p:spPr/>
        <p:txBody>
          <a:bodyPr/>
          <a:lstStyle/>
          <a:p>
            <a:r>
              <a:rPr lang="en-US" dirty="0"/>
              <a:t>Reversible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61D7FC-9768-7743-9BA4-06C1F7EED44C}"/>
                  </a:ext>
                </a:extLst>
              </p:cNvPr>
              <p:cNvSpPr>
                <a:spLocks noGrp="1"/>
              </p:cNvSpPr>
              <p:nvPr>
                <p:ph idx="1"/>
              </p:nvPr>
            </p:nvSpPr>
            <p:spPr/>
            <p:txBody>
              <a:bodyPr/>
              <a:lstStyle/>
              <a:p>
                <a:pPr marL="0" indent="0">
                  <a:buNone/>
                </a:pPr>
                <a:r>
                  <a:rPr lang="en-US" dirty="0"/>
                  <a:t>A function f, applied on an input x, to get the output y, is reversible, </a:t>
                </a:r>
              </a:p>
              <a:p>
                <a:pPr marL="0" indent="0">
                  <a:buNone/>
                </a:pPr>
                <a:r>
                  <a:rPr lang="en-US" dirty="0"/>
                  <a:t>if,</a:t>
                </a:r>
              </a:p>
              <a:p>
                <a:pPr marL="0" indent="0">
                  <a:buNone/>
                </a:pPr>
                <a:r>
                  <a:rPr lang="en-US" dirty="0"/>
                  <a:t>given the output y and the function f, the original input x can be determined.</a:t>
                </a:r>
              </a:p>
              <a:p>
                <a:pPr marL="0" indent="0">
                  <a:buNone/>
                </a:pPr>
                <a:endParaRPr lang="en-US" dirty="0"/>
              </a:p>
              <a:p>
                <a:pPr marL="0" indent="0">
                  <a:buNone/>
                </a:pPr>
                <a:r>
                  <a:rPr lang="en-US" dirty="0"/>
                  <a:t>y = f(x)</a:t>
                </a:r>
              </a:p>
              <a:p>
                <a:pPr marL="0" indent="0">
                  <a:buNone/>
                </a:pPr>
                <a:endParaRPr lang="en-US" dirty="0"/>
              </a:p>
              <a:p>
                <a:pPr marL="0" indent="0">
                  <a:buNone/>
                </a:pPr>
                <a:r>
                  <a:rPr lang="en-US" dirty="0"/>
                  <a:t>If f is reversible, then there exists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so that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−1</m:t>
                        </m:r>
                      </m:sup>
                    </m:sSup>
                  </m:oMath>
                </a14:m>
                <a:r>
                  <a:rPr lang="en-US" dirty="0"/>
                  <a:t>(y) = 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61D7FC-9768-7743-9BA4-06C1F7EED44C}"/>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85101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50DF-CD26-034D-BBB8-54DE796FF682}"/>
              </a:ext>
            </a:extLst>
          </p:cNvPr>
          <p:cNvSpPr>
            <a:spLocks noGrp="1"/>
          </p:cNvSpPr>
          <p:nvPr>
            <p:ph type="title"/>
          </p:nvPr>
        </p:nvSpPr>
        <p:spPr/>
        <p:txBody>
          <a:bodyPr/>
          <a:lstStyle/>
          <a:p>
            <a:r>
              <a:rPr lang="en-US" dirty="0"/>
              <a:t>Reversible function</a:t>
            </a:r>
          </a:p>
        </p:txBody>
      </p:sp>
      <p:sp>
        <p:nvSpPr>
          <p:cNvPr id="3" name="Content Placeholder 2">
            <a:extLst>
              <a:ext uri="{FF2B5EF4-FFF2-40B4-BE49-F238E27FC236}">
                <a16:creationId xmlns:a16="http://schemas.microsoft.com/office/drawing/2014/main" id="{269F337E-FD8B-E641-9877-02B484451EA9}"/>
              </a:ext>
            </a:extLst>
          </p:cNvPr>
          <p:cNvSpPr>
            <a:spLocks noGrp="1"/>
          </p:cNvSpPr>
          <p:nvPr>
            <p:ph idx="1"/>
          </p:nvPr>
        </p:nvSpPr>
        <p:spPr/>
        <p:txBody>
          <a:bodyPr>
            <a:normAutofit fontScale="92500" lnSpcReduction="10000"/>
          </a:bodyPr>
          <a:lstStyle/>
          <a:p>
            <a:pPr marL="0" indent="0">
              <a:buNone/>
            </a:pPr>
            <a:r>
              <a:rPr lang="en-US" dirty="0"/>
              <a:t>A bit operator, NOT, is reversible</a:t>
            </a:r>
          </a:p>
          <a:p>
            <a:pPr marL="0" indent="0">
              <a:buNone/>
            </a:pPr>
            <a:r>
              <a:rPr lang="en-US" dirty="0"/>
              <a:t>NOT(0) = 1 and NOT(1) = 0</a:t>
            </a:r>
          </a:p>
          <a:p>
            <a:pPr marL="0" indent="0">
              <a:buNone/>
            </a:pPr>
            <a:endParaRPr lang="en-US" dirty="0"/>
          </a:p>
          <a:p>
            <a:pPr marL="0" indent="0">
              <a:buNone/>
            </a:pPr>
            <a:endParaRPr lang="en-US" dirty="0"/>
          </a:p>
          <a:p>
            <a:pPr marL="0" indent="0">
              <a:buNone/>
            </a:pPr>
            <a:r>
              <a:rPr lang="en-US" dirty="0"/>
              <a:t>AND operation is not reversible</a:t>
            </a:r>
          </a:p>
          <a:p>
            <a:pPr marL="0" indent="0">
              <a:buNone/>
            </a:pPr>
            <a:endParaRPr lang="en-US" dirty="0"/>
          </a:p>
          <a:p>
            <a:pPr marL="0" indent="0">
              <a:buNone/>
            </a:pPr>
            <a:r>
              <a:rPr lang="en-US" dirty="0"/>
              <a:t>AND(0, 0) = 0</a:t>
            </a:r>
            <a:br>
              <a:rPr lang="en-US" dirty="0"/>
            </a:br>
            <a:r>
              <a:rPr lang="en-US" dirty="0"/>
              <a:t>AND(1, 0) = 0</a:t>
            </a:r>
            <a:br>
              <a:rPr lang="en-US" dirty="0"/>
            </a:br>
            <a:br>
              <a:rPr lang="en-US" dirty="0"/>
            </a:br>
            <a:r>
              <a:rPr lang="en-US" dirty="0"/>
              <a:t>Given the output 0 and the operation AND, one cannot determine if the input was (0,0) or (1,0)</a:t>
            </a:r>
          </a:p>
        </p:txBody>
      </p:sp>
    </p:spTree>
    <p:extLst>
      <p:ext uri="{BB962C8B-B14F-4D97-AF65-F5344CB8AC3E}">
        <p14:creationId xmlns:p14="http://schemas.microsoft.com/office/powerpoint/2010/main" val="275578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EFED-54E8-DD42-8B4C-94A67BF2E7D7}"/>
              </a:ext>
            </a:extLst>
          </p:cNvPr>
          <p:cNvSpPr>
            <a:spLocks noGrp="1"/>
          </p:cNvSpPr>
          <p:nvPr>
            <p:ph type="title"/>
          </p:nvPr>
        </p:nvSpPr>
        <p:spPr/>
        <p:txBody>
          <a:bodyPr/>
          <a:lstStyle/>
          <a:p>
            <a:r>
              <a:rPr lang="en-US" dirty="0" err="1"/>
              <a:t>Landauer’s</a:t>
            </a:r>
            <a:r>
              <a:rPr lang="en-US" dirty="0"/>
              <a:t> principle</a:t>
            </a:r>
          </a:p>
        </p:txBody>
      </p:sp>
      <p:sp>
        <p:nvSpPr>
          <p:cNvPr id="3" name="Content Placeholder 2">
            <a:extLst>
              <a:ext uri="{FF2B5EF4-FFF2-40B4-BE49-F238E27FC236}">
                <a16:creationId xmlns:a16="http://schemas.microsoft.com/office/drawing/2014/main" id="{BBC2004D-ED5D-2846-A082-D31DB0BC155F}"/>
              </a:ext>
            </a:extLst>
          </p:cNvPr>
          <p:cNvSpPr>
            <a:spLocks noGrp="1"/>
          </p:cNvSpPr>
          <p:nvPr>
            <p:ph idx="1"/>
          </p:nvPr>
        </p:nvSpPr>
        <p:spPr/>
        <p:txBody>
          <a:bodyPr>
            <a:normAutofit lnSpcReduction="10000"/>
          </a:bodyPr>
          <a:lstStyle/>
          <a:p>
            <a:pPr marL="0" indent="0">
              <a:buNone/>
            </a:pPr>
            <a:r>
              <a:rPr lang="en-US" dirty="0"/>
              <a:t>Rolf </a:t>
            </a:r>
            <a:r>
              <a:rPr lang="en-US" dirty="0" err="1"/>
              <a:t>Landauer’s</a:t>
            </a:r>
            <a:r>
              <a:rPr lang="en-US" dirty="0"/>
              <a:t> of IBM, showed that if there is a fundamental limit beyond which energy efficiency of computers using irreversible bit operation cannot be increased.</a:t>
            </a:r>
          </a:p>
          <a:p>
            <a:pPr marL="0" indent="0">
              <a:buNone/>
            </a:pPr>
            <a:endParaRPr lang="en-US" dirty="0"/>
          </a:p>
          <a:p>
            <a:pPr marL="0" indent="0">
              <a:buNone/>
            </a:pPr>
            <a:r>
              <a:rPr lang="en-US" dirty="0"/>
              <a:t>The information loss in the irreversible bit operations is dissipated as waster energy.</a:t>
            </a:r>
          </a:p>
          <a:p>
            <a:pPr marL="0" indent="0">
              <a:buNone/>
            </a:pPr>
            <a:endParaRPr lang="en-US" dirty="0"/>
          </a:p>
          <a:p>
            <a:pPr marL="0" indent="0">
              <a:buNone/>
            </a:pPr>
            <a:r>
              <a:rPr lang="en-US" dirty="0"/>
              <a:t>This dissipated energy can cause decoherence in quantum computers.</a:t>
            </a:r>
          </a:p>
          <a:p>
            <a:pPr marL="0" indent="0">
              <a:buNone/>
            </a:pPr>
            <a:endParaRPr lang="en-US" dirty="0"/>
          </a:p>
          <a:p>
            <a:pPr marL="0" indent="0">
              <a:buNone/>
            </a:pPr>
            <a:r>
              <a:rPr lang="en-US" dirty="0"/>
              <a:t>Therefore, all quantum logic gates have to be reversible.</a:t>
            </a:r>
          </a:p>
        </p:txBody>
      </p:sp>
    </p:spTree>
    <p:extLst>
      <p:ext uri="{BB962C8B-B14F-4D97-AF65-F5344CB8AC3E}">
        <p14:creationId xmlns:p14="http://schemas.microsoft.com/office/powerpoint/2010/main" val="5076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05C5-0E94-514B-B012-EE5050E3A424}"/>
              </a:ext>
            </a:extLst>
          </p:cNvPr>
          <p:cNvSpPr>
            <a:spLocks noGrp="1"/>
          </p:cNvSpPr>
          <p:nvPr>
            <p:ph type="title"/>
          </p:nvPr>
        </p:nvSpPr>
        <p:spPr/>
        <p:txBody>
          <a:bodyPr/>
          <a:lstStyle/>
          <a:p>
            <a:r>
              <a:rPr lang="en-US" dirty="0"/>
              <a:t>Brush-up on matrices</a:t>
            </a:r>
          </a:p>
        </p:txBody>
      </p:sp>
      <p:sp>
        <p:nvSpPr>
          <p:cNvPr id="3" name="Content Placeholder 2">
            <a:extLst>
              <a:ext uri="{FF2B5EF4-FFF2-40B4-BE49-F238E27FC236}">
                <a16:creationId xmlns:a16="http://schemas.microsoft.com/office/drawing/2014/main" id="{73E5DAA6-54CC-6549-A40F-96B72BF06B35}"/>
              </a:ext>
            </a:extLst>
          </p:cNvPr>
          <p:cNvSpPr>
            <a:spLocks noGrp="1"/>
          </p:cNvSpPr>
          <p:nvPr>
            <p:ph idx="1"/>
          </p:nvPr>
        </p:nvSpPr>
        <p:spPr>
          <a:xfrm>
            <a:off x="-10515600" y="715811"/>
            <a:ext cx="10515600" cy="4351338"/>
          </a:xfrm>
        </p:spPr>
        <p:txBody>
          <a:bodyPr/>
          <a:lstStyle/>
          <a:p>
            <a:pPr marL="0" indent="0">
              <a:buNone/>
            </a:pPr>
            <a:r>
              <a:rPr lang="en-US" dirty="0"/>
              <a:t>Matrix multiplication</a:t>
            </a:r>
          </a:p>
          <a:p>
            <a:pPr marL="0" indent="0">
              <a:buNone/>
            </a:pPr>
            <a:endParaRPr lang="en-US" dirty="0"/>
          </a:p>
          <a:p>
            <a:pPr marL="0" indent="0">
              <a:buNone/>
            </a:pPr>
            <a:r>
              <a:rPr lang="en-US" dirty="0"/>
              <a:t>          a   b             e    f              a*e + b*g   a*f + b*h</a:t>
            </a:r>
          </a:p>
          <a:p>
            <a:pPr marL="0" indent="0">
              <a:buNone/>
            </a:pPr>
            <a:r>
              <a:rPr lang="en-US" dirty="0"/>
              <a:t>          c   d             g    h             c*e +  d*g   c*f + d*h</a:t>
            </a:r>
          </a:p>
        </p:txBody>
      </p:sp>
      <p:sp>
        <p:nvSpPr>
          <p:cNvPr id="9" name="Double Bracket 8">
            <a:extLst>
              <a:ext uri="{FF2B5EF4-FFF2-40B4-BE49-F238E27FC236}">
                <a16:creationId xmlns:a16="http://schemas.microsoft.com/office/drawing/2014/main" id="{D48D1F13-C456-A848-83C4-4496236215FC}"/>
              </a:ext>
            </a:extLst>
          </p:cNvPr>
          <p:cNvSpPr/>
          <p:nvPr/>
        </p:nvSpPr>
        <p:spPr>
          <a:xfrm>
            <a:off x="598525" y="4220099"/>
            <a:ext cx="753763" cy="11986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6772404-019E-2E44-8460-0DC45CF70C6A}"/>
              </a:ext>
            </a:extLst>
          </p:cNvPr>
          <p:cNvSpPr txBox="1"/>
          <p:nvPr/>
        </p:nvSpPr>
        <p:spPr>
          <a:xfrm>
            <a:off x="845662" y="4405450"/>
            <a:ext cx="29656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1B90A5C2-5A33-A943-9F28-22E9278690F6}"/>
              </a:ext>
            </a:extLst>
          </p:cNvPr>
          <p:cNvSpPr txBox="1"/>
          <p:nvPr/>
        </p:nvSpPr>
        <p:spPr>
          <a:xfrm>
            <a:off x="827125" y="4960133"/>
            <a:ext cx="296562" cy="369332"/>
          </a:xfrm>
          <a:prstGeom prst="rect">
            <a:avLst/>
          </a:prstGeom>
          <a:noFill/>
        </p:spPr>
        <p:txBody>
          <a:bodyPr wrap="square" rtlCol="0">
            <a:spAutoFit/>
          </a:bodyPr>
          <a:lstStyle/>
          <a:p>
            <a:r>
              <a:rPr lang="en-US" dirty="0"/>
              <a:t>b</a:t>
            </a:r>
          </a:p>
        </p:txBody>
      </p:sp>
      <p:sp>
        <p:nvSpPr>
          <p:cNvPr id="13" name="Double Bracket 12">
            <a:extLst>
              <a:ext uri="{FF2B5EF4-FFF2-40B4-BE49-F238E27FC236}">
                <a16:creationId xmlns:a16="http://schemas.microsoft.com/office/drawing/2014/main" id="{93B8D751-4802-D647-AF0E-2A3F7958704E}"/>
              </a:ext>
            </a:extLst>
          </p:cNvPr>
          <p:cNvSpPr/>
          <p:nvPr/>
        </p:nvSpPr>
        <p:spPr>
          <a:xfrm flipV="1">
            <a:off x="1991751" y="4552765"/>
            <a:ext cx="1143000" cy="3693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5E3144B-B14C-9641-8259-1EBB70C06489}"/>
              </a:ext>
            </a:extLst>
          </p:cNvPr>
          <p:cNvSpPr txBox="1"/>
          <p:nvPr/>
        </p:nvSpPr>
        <p:spPr>
          <a:xfrm>
            <a:off x="2146209" y="4587494"/>
            <a:ext cx="333633"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73D4A030-3F56-A946-9C9F-CCABE4947D49}"/>
              </a:ext>
            </a:extLst>
          </p:cNvPr>
          <p:cNvSpPr txBox="1"/>
          <p:nvPr/>
        </p:nvSpPr>
        <p:spPr>
          <a:xfrm>
            <a:off x="2640480" y="4581338"/>
            <a:ext cx="333633" cy="369332"/>
          </a:xfrm>
          <a:prstGeom prst="rect">
            <a:avLst/>
          </a:prstGeom>
          <a:noFill/>
        </p:spPr>
        <p:txBody>
          <a:bodyPr wrap="square" rtlCol="0">
            <a:spAutoFit/>
          </a:bodyPr>
          <a:lstStyle/>
          <a:p>
            <a:r>
              <a:rPr lang="en-US" dirty="0"/>
              <a:t>d</a:t>
            </a:r>
          </a:p>
        </p:txBody>
      </p:sp>
      <p:sp>
        <p:nvSpPr>
          <p:cNvPr id="16" name="Double Bracket 15">
            <a:extLst>
              <a:ext uri="{FF2B5EF4-FFF2-40B4-BE49-F238E27FC236}">
                <a16:creationId xmlns:a16="http://schemas.microsoft.com/office/drawing/2014/main" id="{DEDC9A1F-89CE-4143-A774-C7F1FE24D43D}"/>
              </a:ext>
            </a:extLst>
          </p:cNvPr>
          <p:cNvSpPr/>
          <p:nvPr/>
        </p:nvSpPr>
        <p:spPr>
          <a:xfrm>
            <a:off x="4083131" y="4220099"/>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34BD963-7C15-0848-98D7-02AABABD0478}"/>
              </a:ext>
            </a:extLst>
          </p:cNvPr>
          <p:cNvSpPr txBox="1"/>
          <p:nvPr/>
        </p:nvSpPr>
        <p:spPr>
          <a:xfrm>
            <a:off x="5569351" y="4416859"/>
            <a:ext cx="532518" cy="369332"/>
          </a:xfrm>
          <a:prstGeom prst="rect">
            <a:avLst/>
          </a:prstGeom>
          <a:noFill/>
        </p:spPr>
        <p:txBody>
          <a:bodyPr wrap="none" rtlCol="0">
            <a:spAutoFit/>
          </a:bodyPr>
          <a:lstStyle/>
          <a:p>
            <a:r>
              <a:rPr lang="en-US" dirty="0"/>
              <a:t>a*d</a:t>
            </a:r>
          </a:p>
        </p:txBody>
      </p:sp>
      <p:sp>
        <p:nvSpPr>
          <p:cNvPr id="19" name="TextBox 18">
            <a:extLst>
              <a:ext uri="{FF2B5EF4-FFF2-40B4-BE49-F238E27FC236}">
                <a16:creationId xmlns:a16="http://schemas.microsoft.com/office/drawing/2014/main" id="{C51EC5FD-74FA-354C-BC3F-B7564BD6335D}"/>
              </a:ext>
            </a:extLst>
          </p:cNvPr>
          <p:cNvSpPr txBox="1"/>
          <p:nvPr/>
        </p:nvSpPr>
        <p:spPr>
          <a:xfrm>
            <a:off x="4699123" y="4401072"/>
            <a:ext cx="508473" cy="369332"/>
          </a:xfrm>
          <a:prstGeom prst="rect">
            <a:avLst/>
          </a:prstGeom>
          <a:noFill/>
        </p:spPr>
        <p:txBody>
          <a:bodyPr wrap="none" rtlCol="0">
            <a:spAutoFit/>
          </a:bodyPr>
          <a:lstStyle/>
          <a:p>
            <a:r>
              <a:rPr lang="en-US" dirty="0"/>
              <a:t>a*c</a:t>
            </a:r>
          </a:p>
        </p:txBody>
      </p:sp>
      <p:sp>
        <p:nvSpPr>
          <p:cNvPr id="20" name="TextBox 19">
            <a:extLst>
              <a:ext uri="{FF2B5EF4-FFF2-40B4-BE49-F238E27FC236}">
                <a16:creationId xmlns:a16="http://schemas.microsoft.com/office/drawing/2014/main" id="{95AE8769-C0F1-3D4E-90D6-7834B366992C}"/>
              </a:ext>
            </a:extLst>
          </p:cNvPr>
          <p:cNvSpPr txBox="1"/>
          <p:nvPr/>
        </p:nvSpPr>
        <p:spPr>
          <a:xfrm>
            <a:off x="4692022" y="4951377"/>
            <a:ext cx="519694" cy="369332"/>
          </a:xfrm>
          <a:prstGeom prst="rect">
            <a:avLst/>
          </a:prstGeom>
          <a:noFill/>
        </p:spPr>
        <p:txBody>
          <a:bodyPr wrap="none" rtlCol="0">
            <a:spAutoFit/>
          </a:bodyPr>
          <a:lstStyle/>
          <a:p>
            <a:r>
              <a:rPr lang="en-US" dirty="0"/>
              <a:t>b*c</a:t>
            </a:r>
          </a:p>
        </p:txBody>
      </p:sp>
      <p:sp>
        <p:nvSpPr>
          <p:cNvPr id="21" name="TextBox 20">
            <a:extLst>
              <a:ext uri="{FF2B5EF4-FFF2-40B4-BE49-F238E27FC236}">
                <a16:creationId xmlns:a16="http://schemas.microsoft.com/office/drawing/2014/main" id="{4C7668C8-8258-7441-A94E-3F40824D2A74}"/>
              </a:ext>
            </a:extLst>
          </p:cNvPr>
          <p:cNvSpPr txBox="1"/>
          <p:nvPr/>
        </p:nvSpPr>
        <p:spPr>
          <a:xfrm>
            <a:off x="5600244" y="4921128"/>
            <a:ext cx="543739" cy="369332"/>
          </a:xfrm>
          <a:prstGeom prst="rect">
            <a:avLst/>
          </a:prstGeom>
          <a:noFill/>
        </p:spPr>
        <p:txBody>
          <a:bodyPr wrap="none" rtlCol="0">
            <a:spAutoFit/>
          </a:bodyPr>
          <a:lstStyle/>
          <a:p>
            <a:r>
              <a:rPr lang="en-US" dirty="0"/>
              <a:t>b*d</a:t>
            </a:r>
          </a:p>
        </p:txBody>
      </p:sp>
      <p:sp>
        <p:nvSpPr>
          <p:cNvPr id="22" name="Equal 21">
            <a:extLst>
              <a:ext uri="{FF2B5EF4-FFF2-40B4-BE49-F238E27FC236}">
                <a16:creationId xmlns:a16="http://schemas.microsoft.com/office/drawing/2014/main" id="{B2F757BE-B60B-8849-9B02-4745074696D6}"/>
              </a:ext>
            </a:extLst>
          </p:cNvPr>
          <p:cNvSpPr/>
          <p:nvPr/>
        </p:nvSpPr>
        <p:spPr>
          <a:xfrm>
            <a:off x="3365728" y="4612255"/>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y 22">
            <a:extLst>
              <a:ext uri="{FF2B5EF4-FFF2-40B4-BE49-F238E27FC236}">
                <a16:creationId xmlns:a16="http://schemas.microsoft.com/office/drawing/2014/main" id="{EF9D7884-1AAF-294F-98B5-B3278B87AC4D}"/>
              </a:ext>
            </a:extLst>
          </p:cNvPr>
          <p:cNvSpPr/>
          <p:nvPr/>
        </p:nvSpPr>
        <p:spPr>
          <a:xfrm>
            <a:off x="1627224" y="4587494"/>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2013C8-B53A-374F-8C2E-2C1FE19DE880}"/>
              </a:ext>
            </a:extLst>
          </p:cNvPr>
          <p:cNvSpPr txBox="1"/>
          <p:nvPr/>
        </p:nvSpPr>
        <p:spPr>
          <a:xfrm>
            <a:off x="844379" y="2044226"/>
            <a:ext cx="296562"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977F4722-6313-7446-8368-102A34357AFF}"/>
              </a:ext>
            </a:extLst>
          </p:cNvPr>
          <p:cNvSpPr txBox="1"/>
          <p:nvPr/>
        </p:nvSpPr>
        <p:spPr>
          <a:xfrm>
            <a:off x="825842" y="2598909"/>
            <a:ext cx="296562" cy="369332"/>
          </a:xfrm>
          <a:prstGeom prst="rect">
            <a:avLst/>
          </a:prstGeom>
          <a:noFill/>
        </p:spPr>
        <p:txBody>
          <a:bodyPr wrap="square" rtlCol="0">
            <a:spAutoFit/>
          </a:bodyPr>
          <a:lstStyle/>
          <a:p>
            <a:r>
              <a:rPr lang="en-US" dirty="0"/>
              <a:t>b</a:t>
            </a:r>
          </a:p>
        </p:txBody>
      </p:sp>
      <p:sp>
        <p:nvSpPr>
          <p:cNvPr id="26" name="Double Bracket 25">
            <a:extLst>
              <a:ext uri="{FF2B5EF4-FFF2-40B4-BE49-F238E27FC236}">
                <a16:creationId xmlns:a16="http://schemas.microsoft.com/office/drawing/2014/main" id="{612E2FEA-8216-E343-B01F-4637E0A8818C}"/>
              </a:ext>
            </a:extLst>
          </p:cNvPr>
          <p:cNvSpPr/>
          <p:nvPr/>
        </p:nvSpPr>
        <p:spPr>
          <a:xfrm flipV="1">
            <a:off x="2018271" y="2055634"/>
            <a:ext cx="1143000"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53DB6C1-4F3F-D043-8E09-E395490271BA}"/>
              </a:ext>
            </a:extLst>
          </p:cNvPr>
          <p:cNvSpPr txBox="1"/>
          <p:nvPr/>
        </p:nvSpPr>
        <p:spPr>
          <a:xfrm>
            <a:off x="2186839" y="2144004"/>
            <a:ext cx="333633" cy="369332"/>
          </a:xfrm>
          <a:prstGeom prst="rect">
            <a:avLst/>
          </a:prstGeom>
          <a:noFill/>
        </p:spPr>
        <p:txBody>
          <a:bodyPr wrap="square" rtlCol="0">
            <a:spAutoFit/>
          </a:bodyPr>
          <a:lstStyle/>
          <a:p>
            <a:r>
              <a:rPr lang="en-US" dirty="0"/>
              <a:t>e</a:t>
            </a:r>
          </a:p>
        </p:txBody>
      </p:sp>
      <p:sp>
        <p:nvSpPr>
          <p:cNvPr id="28" name="TextBox 27">
            <a:extLst>
              <a:ext uri="{FF2B5EF4-FFF2-40B4-BE49-F238E27FC236}">
                <a16:creationId xmlns:a16="http://schemas.microsoft.com/office/drawing/2014/main" id="{F83A95C0-27BD-3E4A-B37D-7113D30DDF85}"/>
              </a:ext>
            </a:extLst>
          </p:cNvPr>
          <p:cNvSpPr txBox="1"/>
          <p:nvPr/>
        </p:nvSpPr>
        <p:spPr>
          <a:xfrm>
            <a:off x="2665414" y="2134150"/>
            <a:ext cx="333633" cy="369332"/>
          </a:xfrm>
          <a:prstGeom prst="rect">
            <a:avLst/>
          </a:prstGeom>
          <a:noFill/>
        </p:spPr>
        <p:txBody>
          <a:bodyPr wrap="square" rtlCol="0">
            <a:spAutoFit/>
          </a:bodyPr>
          <a:lstStyle/>
          <a:p>
            <a:r>
              <a:rPr lang="en-US" dirty="0"/>
              <a:t>g</a:t>
            </a:r>
          </a:p>
        </p:txBody>
      </p:sp>
      <p:sp>
        <p:nvSpPr>
          <p:cNvPr id="29" name="Double Bracket 28">
            <a:extLst>
              <a:ext uri="{FF2B5EF4-FFF2-40B4-BE49-F238E27FC236}">
                <a16:creationId xmlns:a16="http://schemas.microsoft.com/office/drawing/2014/main" id="{B5E8910E-F462-6E46-A6EE-3278D74DCD36}"/>
              </a:ext>
            </a:extLst>
          </p:cNvPr>
          <p:cNvSpPr/>
          <p:nvPr/>
        </p:nvSpPr>
        <p:spPr>
          <a:xfrm>
            <a:off x="4081848" y="1858875"/>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5056EC7C-A1C8-4046-853A-2436CD9DE483}"/>
              </a:ext>
            </a:extLst>
          </p:cNvPr>
          <p:cNvSpPr txBox="1"/>
          <p:nvPr/>
        </p:nvSpPr>
        <p:spPr>
          <a:xfrm>
            <a:off x="4168193" y="2039848"/>
            <a:ext cx="1224069" cy="369332"/>
          </a:xfrm>
          <a:prstGeom prst="rect">
            <a:avLst/>
          </a:prstGeom>
          <a:noFill/>
        </p:spPr>
        <p:txBody>
          <a:bodyPr wrap="square" rtlCol="0">
            <a:spAutoFit/>
          </a:bodyPr>
          <a:lstStyle/>
          <a:p>
            <a:r>
              <a:rPr lang="en-US" dirty="0"/>
              <a:t>a*e +  c*f</a:t>
            </a:r>
          </a:p>
        </p:txBody>
      </p:sp>
      <p:sp>
        <p:nvSpPr>
          <p:cNvPr id="34" name="Equal 33">
            <a:extLst>
              <a:ext uri="{FF2B5EF4-FFF2-40B4-BE49-F238E27FC236}">
                <a16:creationId xmlns:a16="http://schemas.microsoft.com/office/drawing/2014/main" id="{A4CB477D-1327-3644-8FB8-39CD94A3CEEF}"/>
              </a:ext>
            </a:extLst>
          </p:cNvPr>
          <p:cNvSpPr/>
          <p:nvPr/>
        </p:nvSpPr>
        <p:spPr>
          <a:xfrm>
            <a:off x="3364445" y="2251031"/>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Multiply 34">
            <a:extLst>
              <a:ext uri="{FF2B5EF4-FFF2-40B4-BE49-F238E27FC236}">
                <a16:creationId xmlns:a16="http://schemas.microsoft.com/office/drawing/2014/main" id="{B068D47C-59EF-7347-8979-C584634A9AFC}"/>
              </a:ext>
            </a:extLst>
          </p:cNvPr>
          <p:cNvSpPr/>
          <p:nvPr/>
        </p:nvSpPr>
        <p:spPr>
          <a:xfrm>
            <a:off x="1625941" y="2226270"/>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uble Bracket 35">
            <a:extLst>
              <a:ext uri="{FF2B5EF4-FFF2-40B4-BE49-F238E27FC236}">
                <a16:creationId xmlns:a16="http://schemas.microsoft.com/office/drawing/2014/main" id="{926FE0FF-FF49-0B41-9B8A-55E4B758DD5E}"/>
              </a:ext>
            </a:extLst>
          </p:cNvPr>
          <p:cNvSpPr/>
          <p:nvPr/>
        </p:nvSpPr>
        <p:spPr>
          <a:xfrm>
            <a:off x="743980" y="2038865"/>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EFFD974-3A14-BD44-B2A7-6C2E154B3D6E}"/>
              </a:ext>
            </a:extLst>
          </p:cNvPr>
          <p:cNvSpPr txBox="1"/>
          <p:nvPr/>
        </p:nvSpPr>
        <p:spPr>
          <a:xfrm>
            <a:off x="1194336" y="2038865"/>
            <a:ext cx="282450" cy="369332"/>
          </a:xfrm>
          <a:prstGeom prst="rect">
            <a:avLst/>
          </a:prstGeom>
          <a:noFill/>
        </p:spPr>
        <p:txBody>
          <a:bodyPr wrap="none" rtlCol="0">
            <a:spAutoFit/>
          </a:bodyPr>
          <a:lstStyle/>
          <a:p>
            <a:r>
              <a:rPr lang="en-US" dirty="0"/>
              <a:t>c</a:t>
            </a:r>
          </a:p>
        </p:txBody>
      </p:sp>
      <p:sp>
        <p:nvSpPr>
          <p:cNvPr id="38" name="TextBox 37">
            <a:extLst>
              <a:ext uri="{FF2B5EF4-FFF2-40B4-BE49-F238E27FC236}">
                <a16:creationId xmlns:a16="http://schemas.microsoft.com/office/drawing/2014/main" id="{BEC19EB5-DF6D-1245-AED9-3F033E492479}"/>
              </a:ext>
            </a:extLst>
          </p:cNvPr>
          <p:cNvSpPr txBox="1"/>
          <p:nvPr/>
        </p:nvSpPr>
        <p:spPr>
          <a:xfrm>
            <a:off x="1167538" y="2627482"/>
            <a:ext cx="306494" cy="369332"/>
          </a:xfrm>
          <a:prstGeom prst="rect">
            <a:avLst/>
          </a:prstGeom>
          <a:noFill/>
        </p:spPr>
        <p:txBody>
          <a:bodyPr wrap="none" rtlCol="0">
            <a:spAutoFit/>
          </a:bodyPr>
          <a:lstStyle/>
          <a:p>
            <a:r>
              <a:rPr lang="en-US" dirty="0"/>
              <a:t>d</a:t>
            </a:r>
          </a:p>
        </p:txBody>
      </p:sp>
      <p:sp>
        <p:nvSpPr>
          <p:cNvPr id="39" name="TextBox 38">
            <a:extLst>
              <a:ext uri="{FF2B5EF4-FFF2-40B4-BE49-F238E27FC236}">
                <a16:creationId xmlns:a16="http://schemas.microsoft.com/office/drawing/2014/main" id="{CCEC1934-4217-EE44-BF26-43654062CC66}"/>
              </a:ext>
            </a:extLst>
          </p:cNvPr>
          <p:cNvSpPr txBox="1"/>
          <p:nvPr/>
        </p:nvSpPr>
        <p:spPr>
          <a:xfrm>
            <a:off x="2182638" y="2559904"/>
            <a:ext cx="333633" cy="369332"/>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92F40898-554E-A842-8FED-F41C3FA37CBD}"/>
              </a:ext>
            </a:extLst>
          </p:cNvPr>
          <p:cNvSpPr txBox="1"/>
          <p:nvPr/>
        </p:nvSpPr>
        <p:spPr>
          <a:xfrm>
            <a:off x="2680638" y="2590153"/>
            <a:ext cx="333633" cy="369332"/>
          </a:xfrm>
          <a:prstGeom prst="rect">
            <a:avLst/>
          </a:prstGeom>
          <a:noFill/>
        </p:spPr>
        <p:txBody>
          <a:bodyPr wrap="square" rtlCol="0">
            <a:spAutoFit/>
          </a:bodyPr>
          <a:lstStyle/>
          <a:p>
            <a:r>
              <a:rPr lang="en-US" dirty="0"/>
              <a:t>h</a:t>
            </a:r>
          </a:p>
        </p:txBody>
      </p:sp>
      <p:sp>
        <p:nvSpPr>
          <p:cNvPr id="41" name="TextBox 40">
            <a:extLst>
              <a:ext uri="{FF2B5EF4-FFF2-40B4-BE49-F238E27FC236}">
                <a16:creationId xmlns:a16="http://schemas.microsoft.com/office/drawing/2014/main" id="{28413EBC-17AB-214A-A186-39E55EE54965}"/>
              </a:ext>
            </a:extLst>
          </p:cNvPr>
          <p:cNvSpPr txBox="1"/>
          <p:nvPr/>
        </p:nvSpPr>
        <p:spPr>
          <a:xfrm>
            <a:off x="5305819" y="2048467"/>
            <a:ext cx="1224069" cy="369332"/>
          </a:xfrm>
          <a:prstGeom prst="rect">
            <a:avLst/>
          </a:prstGeom>
          <a:noFill/>
        </p:spPr>
        <p:txBody>
          <a:bodyPr wrap="square" rtlCol="0">
            <a:spAutoFit/>
          </a:bodyPr>
          <a:lstStyle/>
          <a:p>
            <a:r>
              <a:rPr lang="en-US" dirty="0"/>
              <a:t>a*g +  c*h</a:t>
            </a:r>
          </a:p>
        </p:txBody>
      </p:sp>
      <p:sp>
        <p:nvSpPr>
          <p:cNvPr id="42" name="TextBox 41">
            <a:extLst>
              <a:ext uri="{FF2B5EF4-FFF2-40B4-BE49-F238E27FC236}">
                <a16:creationId xmlns:a16="http://schemas.microsoft.com/office/drawing/2014/main" id="{E00734E9-4E12-624E-AAF6-55387977C1E0}"/>
              </a:ext>
            </a:extLst>
          </p:cNvPr>
          <p:cNvSpPr txBox="1"/>
          <p:nvPr/>
        </p:nvSpPr>
        <p:spPr>
          <a:xfrm>
            <a:off x="4168193" y="2585986"/>
            <a:ext cx="1224069" cy="369332"/>
          </a:xfrm>
          <a:prstGeom prst="rect">
            <a:avLst/>
          </a:prstGeom>
          <a:noFill/>
        </p:spPr>
        <p:txBody>
          <a:bodyPr wrap="square" rtlCol="0">
            <a:spAutoFit/>
          </a:bodyPr>
          <a:lstStyle/>
          <a:p>
            <a:r>
              <a:rPr lang="en-US" dirty="0"/>
              <a:t>b*e +  d*f</a:t>
            </a:r>
          </a:p>
        </p:txBody>
      </p:sp>
      <p:sp>
        <p:nvSpPr>
          <p:cNvPr id="43" name="TextBox 42">
            <a:extLst>
              <a:ext uri="{FF2B5EF4-FFF2-40B4-BE49-F238E27FC236}">
                <a16:creationId xmlns:a16="http://schemas.microsoft.com/office/drawing/2014/main" id="{FCB47DE3-D9FF-AF42-9928-9F9CFA87C366}"/>
              </a:ext>
            </a:extLst>
          </p:cNvPr>
          <p:cNvSpPr txBox="1"/>
          <p:nvPr/>
        </p:nvSpPr>
        <p:spPr>
          <a:xfrm>
            <a:off x="5307876" y="2574433"/>
            <a:ext cx="1224069" cy="369332"/>
          </a:xfrm>
          <a:prstGeom prst="rect">
            <a:avLst/>
          </a:prstGeom>
          <a:noFill/>
        </p:spPr>
        <p:txBody>
          <a:bodyPr wrap="square" rtlCol="0">
            <a:spAutoFit/>
          </a:bodyPr>
          <a:lstStyle/>
          <a:p>
            <a:r>
              <a:rPr lang="en-US" dirty="0"/>
              <a:t>b*e +  d*f</a:t>
            </a:r>
          </a:p>
        </p:txBody>
      </p:sp>
      <p:sp>
        <p:nvSpPr>
          <p:cNvPr id="44" name="TextBox 43">
            <a:extLst>
              <a:ext uri="{FF2B5EF4-FFF2-40B4-BE49-F238E27FC236}">
                <a16:creationId xmlns:a16="http://schemas.microsoft.com/office/drawing/2014/main" id="{92CBBDDD-A782-7345-94EF-D346E9582F76}"/>
              </a:ext>
            </a:extLst>
          </p:cNvPr>
          <p:cNvSpPr txBox="1"/>
          <p:nvPr/>
        </p:nvSpPr>
        <p:spPr>
          <a:xfrm>
            <a:off x="6922472" y="3122353"/>
            <a:ext cx="296562" cy="369332"/>
          </a:xfrm>
          <a:prstGeom prst="rect">
            <a:avLst/>
          </a:prstGeom>
          <a:noFill/>
        </p:spPr>
        <p:txBody>
          <a:bodyPr wrap="square" rtlCol="0">
            <a:spAutoFit/>
          </a:bodyPr>
          <a:lstStyle/>
          <a:p>
            <a:r>
              <a:rPr lang="en-US" dirty="0"/>
              <a:t>a</a:t>
            </a:r>
          </a:p>
        </p:txBody>
      </p:sp>
      <p:sp>
        <p:nvSpPr>
          <p:cNvPr id="45" name="TextBox 44">
            <a:extLst>
              <a:ext uri="{FF2B5EF4-FFF2-40B4-BE49-F238E27FC236}">
                <a16:creationId xmlns:a16="http://schemas.microsoft.com/office/drawing/2014/main" id="{33D2A6FC-F794-F642-B32B-63308B911FFA}"/>
              </a:ext>
            </a:extLst>
          </p:cNvPr>
          <p:cNvSpPr txBox="1"/>
          <p:nvPr/>
        </p:nvSpPr>
        <p:spPr>
          <a:xfrm>
            <a:off x="6903935" y="3677036"/>
            <a:ext cx="296562" cy="369332"/>
          </a:xfrm>
          <a:prstGeom prst="rect">
            <a:avLst/>
          </a:prstGeom>
          <a:noFill/>
        </p:spPr>
        <p:txBody>
          <a:bodyPr wrap="square" rtlCol="0">
            <a:spAutoFit/>
          </a:bodyPr>
          <a:lstStyle/>
          <a:p>
            <a:r>
              <a:rPr lang="en-US" dirty="0"/>
              <a:t>b</a:t>
            </a:r>
          </a:p>
        </p:txBody>
      </p:sp>
      <p:sp>
        <p:nvSpPr>
          <p:cNvPr id="46" name="Double Bracket 45">
            <a:extLst>
              <a:ext uri="{FF2B5EF4-FFF2-40B4-BE49-F238E27FC236}">
                <a16:creationId xmlns:a16="http://schemas.microsoft.com/office/drawing/2014/main" id="{2CB59654-E8AA-8644-AB15-19B332C0EC3A}"/>
              </a:ext>
            </a:extLst>
          </p:cNvPr>
          <p:cNvSpPr/>
          <p:nvPr/>
        </p:nvSpPr>
        <p:spPr>
          <a:xfrm flipV="1">
            <a:off x="8145823" y="3116992"/>
            <a:ext cx="531341"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2206099-F337-A44B-9909-7F807AE02AE7}"/>
              </a:ext>
            </a:extLst>
          </p:cNvPr>
          <p:cNvSpPr txBox="1"/>
          <p:nvPr/>
        </p:nvSpPr>
        <p:spPr>
          <a:xfrm>
            <a:off x="8314391" y="3205362"/>
            <a:ext cx="333633" cy="369332"/>
          </a:xfrm>
          <a:prstGeom prst="rect">
            <a:avLst/>
          </a:prstGeom>
          <a:noFill/>
        </p:spPr>
        <p:txBody>
          <a:bodyPr wrap="square" rtlCol="0">
            <a:spAutoFit/>
          </a:bodyPr>
          <a:lstStyle/>
          <a:p>
            <a:r>
              <a:rPr lang="en-US" dirty="0"/>
              <a:t>e</a:t>
            </a:r>
          </a:p>
        </p:txBody>
      </p:sp>
      <p:sp>
        <p:nvSpPr>
          <p:cNvPr id="49" name="Double Bracket 48">
            <a:extLst>
              <a:ext uri="{FF2B5EF4-FFF2-40B4-BE49-F238E27FC236}">
                <a16:creationId xmlns:a16="http://schemas.microsoft.com/office/drawing/2014/main" id="{D5786C0F-F6A3-9043-9445-B00BB089427A}"/>
              </a:ext>
            </a:extLst>
          </p:cNvPr>
          <p:cNvSpPr/>
          <p:nvPr/>
        </p:nvSpPr>
        <p:spPr>
          <a:xfrm>
            <a:off x="9454075" y="3015770"/>
            <a:ext cx="1310414"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25A6394-BF87-C947-B07F-181DC66C3385}"/>
              </a:ext>
            </a:extLst>
          </p:cNvPr>
          <p:cNvSpPr txBox="1"/>
          <p:nvPr/>
        </p:nvSpPr>
        <p:spPr>
          <a:xfrm>
            <a:off x="9540419" y="3196743"/>
            <a:ext cx="1224069" cy="369332"/>
          </a:xfrm>
          <a:prstGeom prst="rect">
            <a:avLst/>
          </a:prstGeom>
          <a:noFill/>
        </p:spPr>
        <p:txBody>
          <a:bodyPr wrap="square" rtlCol="0">
            <a:spAutoFit/>
          </a:bodyPr>
          <a:lstStyle/>
          <a:p>
            <a:r>
              <a:rPr lang="en-US" dirty="0"/>
              <a:t>a*e +  c*f</a:t>
            </a:r>
          </a:p>
        </p:txBody>
      </p:sp>
      <p:sp>
        <p:nvSpPr>
          <p:cNvPr id="51" name="Equal 50">
            <a:extLst>
              <a:ext uri="{FF2B5EF4-FFF2-40B4-BE49-F238E27FC236}">
                <a16:creationId xmlns:a16="http://schemas.microsoft.com/office/drawing/2014/main" id="{1C0D60FA-FE61-FA4C-BE4E-A2B577308491}"/>
              </a:ext>
            </a:extLst>
          </p:cNvPr>
          <p:cNvSpPr/>
          <p:nvPr/>
        </p:nvSpPr>
        <p:spPr>
          <a:xfrm>
            <a:off x="8760300" y="3387496"/>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Multiply 51">
            <a:extLst>
              <a:ext uri="{FF2B5EF4-FFF2-40B4-BE49-F238E27FC236}">
                <a16:creationId xmlns:a16="http://schemas.microsoft.com/office/drawing/2014/main" id="{93B28723-10CC-2A46-8914-3F52D8916EBD}"/>
              </a:ext>
            </a:extLst>
          </p:cNvPr>
          <p:cNvSpPr/>
          <p:nvPr/>
        </p:nvSpPr>
        <p:spPr>
          <a:xfrm>
            <a:off x="7717312" y="3380158"/>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uble Bracket 52">
            <a:extLst>
              <a:ext uri="{FF2B5EF4-FFF2-40B4-BE49-F238E27FC236}">
                <a16:creationId xmlns:a16="http://schemas.microsoft.com/office/drawing/2014/main" id="{7FF98889-DC1F-7A41-AE68-E6E8B32924AD}"/>
              </a:ext>
            </a:extLst>
          </p:cNvPr>
          <p:cNvSpPr/>
          <p:nvPr/>
        </p:nvSpPr>
        <p:spPr>
          <a:xfrm>
            <a:off x="6822073" y="3116992"/>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EFB631C3-2EFA-534F-8935-1BDDDD415DF3}"/>
              </a:ext>
            </a:extLst>
          </p:cNvPr>
          <p:cNvSpPr txBox="1"/>
          <p:nvPr/>
        </p:nvSpPr>
        <p:spPr>
          <a:xfrm>
            <a:off x="7272429" y="3116992"/>
            <a:ext cx="282450" cy="369332"/>
          </a:xfrm>
          <a:prstGeom prst="rect">
            <a:avLst/>
          </a:prstGeom>
          <a:noFill/>
        </p:spPr>
        <p:txBody>
          <a:bodyPr wrap="none" rtlCol="0">
            <a:spAutoFit/>
          </a:bodyPr>
          <a:lstStyle/>
          <a:p>
            <a:r>
              <a:rPr lang="en-US" dirty="0"/>
              <a:t>c</a:t>
            </a:r>
          </a:p>
        </p:txBody>
      </p:sp>
      <p:sp>
        <p:nvSpPr>
          <p:cNvPr id="55" name="TextBox 54">
            <a:extLst>
              <a:ext uri="{FF2B5EF4-FFF2-40B4-BE49-F238E27FC236}">
                <a16:creationId xmlns:a16="http://schemas.microsoft.com/office/drawing/2014/main" id="{B84B0B36-1C1D-D84E-A27D-5DD31E95589F}"/>
              </a:ext>
            </a:extLst>
          </p:cNvPr>
          <p:cNvSpPr txBox="1"/>
          <p:nvPr/>
        </p:nvSpPr>
        <p:spPr>
          <a:xfrm>
            <a:off x="7245631" y="3705609"/>
            <a:ext cx="306494" cy="369332"/>
          </a:xfrm>
          <a:prstGeom prst="rect">
            <a:avLst/>
          </a:prstGeom>
          <a:noFill/>
        </p:spPr>
        <p:txBody>
          <a:bodyPr wrap="none" rtlCol="0">
            <a:spAutoFit/>
          </a:bodyPr>
          <a:lstStyle/>
          <a:p>
            <a:r>
              <a:rPr lang="en-US" dirty="0"/>
              <a:t>d</a:t>
            </a:r>
          </a:p>
        </p:txBody>
      </p:sp>
      <p:sp>
        <p:nvSpPr>
          <p:cNvPr id="56" name="TextBox 55">
            <a:extLst>
              <a:ext uri="{FF2B5EF4-FFF2-40B4-BE49-F238E27FC236}">
                <a16:creationId xmlns:a16="http://schemas.microsoft.com/office/drawing/2014/main" id="{4BED292B-7C9D-7D4C-B468-DB32C6437499}"/>
              </a:ext>
            </a:extLst>
          </p:cNvPr>
          <p:cNvSpPr txBox="1"/>
          <p:nvPr/>
        </p:nvSpPr>
        <p:spPr>
          <a:xfrm>
            <a:off x="8310190" y="3621262"/>
            <a:ext cx="333633" cy="369332"/>
          </a:xfrm>
          <a:prstGeom prst="rect">
            <a:avLst/>
          </a:prstGeom>
          <a:noFill/>
        </p:spPr>
        <p:txBody>
          <a:bodyPr wrap="square" rtlCol="0">
            <a:spAutoFit/>
          </a:bodyPr>
          <a:lstStyle/>
          <a:p>
            <a:r>
              <a:rPr lang="en-US" dirty="0"/>
              <a:t>f</a:t>
            </a:r>
          </a:p>
        </p:txBody>
      </p:sp>
      <p:sp>
        <p:nvSpPr>
          <p:cNvPr id="59" name="TextBox 58">
            <a:extLst>
              <a:ext uri="{FF2B5EF4-FFF2-40B4-BE49-F238E27FC236}">
                <a16:creationId xmlns:a16="http://schemas.microsoft.com/office/drawing/2014/main" id="{5981B735-D8EF-C548-8A3B-EDDBE0DECA99}"/>
              </a:ext>
            </a:extLst>
          </p:cNvPr>
          <p:cNvSpPr txBox="1"/>
          <p:nvPr/>
        </p:nvSpPr>
        <p:spPr>
          <a:xfrm>
            <a:off x="9540419" y="3742881"/>
            <a:ext cx="1224069" cy="369332"/>
          </a:xfrm>
          <a:prstGeom prst="rect">
            <a:avLst/>
          </a:prstGeom>
          <a:noFill/>
        </p:spPr>
        <p:txBody>
          <a:bodyPr wrap="square" rtlCol="0">
            <a:spAutoFit/>
          </a:bodyPr>
          <a:lstStyle/>
          <a:p>
            <a:r>
              <a:rPr lang="en-US" dirty="0"/>
              <a:t>b*e +  d*f</a:t>
            </a:r>
          </a:p>
        </p:txBody>
      </p:sp>
    </p:spTree>
    <p:extLst>
      <p:ext uri="{BB962C8B-B14F-4D97-AF65-F5344CB8AC3E}">
        <p14:creationId xmlns:p14="http://schemas.microsoft.com/office/powerpoint/2010/main" val="318363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B202-5B93-D042-93FE-9921EC928FBB}"/>
              </a:ext>
            </a:extLst>
          </p:cNvPr>
          <p:cNvSpPr>
            <a:spLocks noGrp="1"/>
          </p:cNvSpPr>
          <p:nvPr>
            <p:ph type="title"/>
          </p:nvPr>
        </p:nvSpPr>
        <p:spPr/>
        <p:txBody>
          <a:bodyPr/>
          <a:lstStyle/>
          <a:p>
            <a:r>
              <a:rPr lang="en-US" dirty="0"/>
              <a:t>Vector product</a:t>
            </a:r>
          </a:p>
        </p:txBody>
      </p:sp>
      <p:sp>
        <p:nvSpPr>
          <p:cNvPr id="4" name="Double Bracket 3">
            <a:extLst>
              <a:ext uri="{FF2B5EF4-FFF2-40B4-BE49-F238E27FC236}">
                <a16:creationId xmlns:a16="http://schemas.microsoft.com/office/drawing/2014/main" id="{E64D99CA-4F9E-1A4C-B83E-BB42F2DFA6A2}"/>
              </a:ext>
            </a:extLst>
          </p:cNvPr>
          <p:cNvSpPr/>
          <p:nvPr/>
        </p:nvSpPr>
        <p:spPr>
          <a:xfrm>
            <a:off x="1408670" y="2434281"/>
            <a:ext cx="716692"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8D2F787-B5AA-BB4F-A1B8-9D4330705698}"/>
              </a:ext>
            </a:extLst>
          </p:cNvPr>
          <p:cNvSpPr txBox="1"/>
          <p:nvPr/>
        </p:nvSpPr>
        <p:spPr>
          <a:xfrm>
            <a:off x="1631092" y="2557849"/>
            <a:ext cx="296562"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20A7F08F-8687-AB4D-986E-21C7F826E294}"/>
              </a:ext>
            </a:extLst>
          </p:cNvPr>
          <p:cNvSpPr txBox="1"/>
          <p:nvPr/>
        </p:nvSpPr>
        <p:spPr>
          <a:xfrm>
            <a:off x="1618735" y="3244334"/>
            <a:ext cx="296562" cy="369332"/>
          </a:xfrm>
          <a:prstGeom prst="rect">
            <a:avLst/>
          </a:prstGeom>
          <a:noFill/>
        </p:spPr>
        <p:txBody>
          <a:bodyPr wrap="square" rtlCol="0">
            <a:spAutoFit/>
          </a:bodyPr>
          <a:lstStyle/>
          <a:p>
            <a:r>
              <a:rPr lang="en-US" dirty="0"/>
              <a:t>b</a:t>
            </a:r>
          </a:p>
        </p:txBody>
      </p:sp>
      <p:sp>
        <p:nvSpPr>
          <p:cNvPr id="9" name="Double Bracket 8">
            <a:extLst>
              <a:ext uri="{FF2B5EF4-FFF2-40B4-BE49-F238E27FC236}">
                <a16:creationId xmlns:a16="http://schemas.microsoft.com/office/drawing/2014/main" id="{1963C701-0902-7946-8CCF-DE3A7DBAAADE}"/>
              </a:ext>
            </a:extLst>
          </p:cNvPr>
          <p:cNvSpPr/>
          <p:nvPr/>
        </p:nvSpPr>
        <p:spPr>
          <a:xfrm>
            <a:off x="3175686" y="2434281"/>
            <a:ext cx="766119"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74D1299-A2B8-1246-9432-62CDFBC7DE48}"/>
              </a:ext>
            </a:extLst>
          </p:cNvPr>
          <p:cNvSpPr txBox="1"/>
          <p:nvPr/>
        </p:nvSpPr>
        <p:spPr>
          <a:xfrm>
            <a:off x="3410464" y="2586530"/>
            <a:ext cx="296562"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AF913F6C-A6BB-4448-88F3-9806DE2C37BC}"/>
              </a:ext>
            </a:extLst>
          </p:cNvPr>
          <p:cNvSpPr txBox="1"/>
          <p:nvPr/>
        </p:nvSpPr>
        <p:spPr>
          <a:xfrm>
            <a:off x="3385749" y="3199154"/>
            <a:ext cx="296562" cy="369332"/>
          </a:xfrm>
          <a:prstGeom prst="rect">
            <a:avLst/>
          </a:prstGeom>
          <a:noFill/>
        </p:spPr>
        <p:txBody>
          <a:bodyPr wrap="square" rtlCol="0">
            <a:spAutoFit/>
          </a:bodyPr>
          <a:lstStyle/>
          <a:p>
            <a:r>
              <a:rPr lang="en-US" dirty="0"/>
              <a:t>d</a:t>
            </a:r>
          </a:p>
        </p:txBody>
      </p:sp>
      <p:sp>
        <p:nvSpPr>
          <p:cNvPr id="12" name="Double Bracket 11">
            <a:extLst>
              <a:ext uri="{FF2B5EF4-FFF2-40B4-BE49-F238E27FC236}">
                <a16:creationId xmlns:a16="http://schemas.microsoft.com/office/drawing/2014/main" id="{802D940B-1386-1A45-9657-3AF720E31FE5}"/>
              </a:ext>
            </a:extLst>
          </p:cNvPr>
          <p:cNvSpPr/>
          <p:nvPr/>
        </p:nvSpPr>
        <p:spPr>
          <a:xfrm>
            <a:off x="8775355" y="1813161"/>
            <a:ext cx="1161535" cy="24095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CE0D987-07B9-AE4C-9C90-1DD68FE6EF8B}"/>
              </a:ext>
            </a:extLst>
          </p:cNvPr>
          <p:cNvSpPr txBox="1"/>
          <p:nvPr/>
        </p:nvSpPr>
        <p:spPr>
          <a:xfrm>
            <a:off x="9086330" y="1993396"/>
            <a:ext cx="638433" cy="369332"/>
          </a:xfrm>
          <a:prstGeom prst="rect">
            <a:avLst/>
          </a:prstGeom>
          <a:noFill/>
        </p:spPr>
        <p:txBody>
          <a:bodyPr wrap="square" rtlCol="0">
            <a:spAutoFit/>
          </a:bodyPr>
          <a:lstStyle/>
          <a:p>
            <a:r>
              <a:rPr lang="en-US" dirty="0"/>
              <a:t>a*c </a:t>
            </a:r>
          </a:p>
        </p:txBody>
      </p:sp>
      <p:sp>
        <p:nvSpPr>
          <p:cNvPr id="14" name="TextBox 13">
            <a:extLst>
              <a:ext uri="{FF2B5EF4-FFF2-40B4-BE49-F238E27FC236}">
                <a16:creationId xmlns:a16="http://schemas.microsoft.com/office/drawing/2014/main" id="{8EB6433C-3738-3E4D-B9FF-2219DB5BAAF8}"/>
              </a:ext>
            </a:extLst>
          </p:cNvPr>
          <p:cNvSpPr txBox="1"/>
          <p:nvPr/>
        </p:nvSpPr>
        <p:spPr>
          <a:xfrm>
            <a:off x="9086333" y="2557849"/>
            <a:ext cx="638433" cy="369332"/>
          </a:xfrm>
          <a:prstGeom prst="rect">
            <a:avLst/>
          </a:prstGeom>
          <a:noFill/>
        </p:spPr>
        <p:txBody>
          <a:bodyPr wrap="square" rtlCol="0">
            <a:spAutoFit/>
          </a:bodyPr>
          <a:lstStyle/>
          <a:p>
            <a:r>
              <a:rPr lang="en-US" dirty="0"/>
              <a:t>a*d </a:t>
            </a:r>
          </a:p>
        </p:txBody>
      </p:sp>
      <p:sp>
        <p:nvSpPr>
          <p:cNvPr id="15" name="TextBox 14">
            <a:extLst>
              <a:ext uri="{FF2B5EF4-FFF2-40B4-BE49-F238E27FC236}">
                <a16:creationId xmlns:a16="http://schemas.microsoft.com/office/drawing/2014/main" id="{BF5974B5-8DD2-9444-B61F-36548664D55B}"/>
              </a:ext>
            </a:extLst>
          </p:cNvPr>
          <p:cNvSpPr txBox="1"/>
          <p:nvPr/>
        </p:nvSpPr>
        <p:spPr>
          <a:xfrm>
            <a:off x="9086332" y="3099491"/>
            <a:ext cx="638433" cy="369332"/>
          </a:xfrm>
          <a:prstGeom prst="rect">
            <a:avLst/>
          </a:prstGeom>
          <a:noFill/>
        </p:spPr>
        <p:txBody>
          <a:bodyPr wrap="square" rtlCol="0">
            <a:spAutoFit/>
          </a:bodyPr>
          <a:lstStyle/>
          <a:p>
            <a:r>
              <a:rPr lang="en-US" dirty="0"/>
              <a:t>b*c </a:t>
            </a:r>
          </a:p>
        </p:txBody>
      </p:sp>
      <p:sp>
        <p:nvSpPr>
          <p:cNvPr id="16" name="TextBox 15">
            <a:extLst>
              <a:ext uri="{FF2B5EF4-FFF2-40B4-BE49-F238E27FC236}">
                <a16:creationId xmlns:a16="http://schemas.microsoft.com/office/drawing/2014/main" id="{32E04C9B-196C-7548-A4B8-CE2FDAC82CD2}"/>
              </a:ext>
            </a:extLst>
          </p:cNvPr>
          <p:cNvSpPr txBox="1"/>
          <p:nvPr/>
        </p:nvSpPr>
        <p:spPr>
          <a:xfrm>
            <a:off x="9086331" y="3682605"/>
            <a:ext cx="638433" cy="369332"/>
          </a:xfrm>
          <a:prstGeom prst="rect">
            <a:avLst/>
          </a:prstGeom>
          <a:noFill/>
        </p:spPr>
        <p:txBody>
          <a:bodyPr wrap="square" rtlCol="0">
            <a:spAutoFit/>
          </a:bodyPr>
          <a:lstStyle/>
          <a:p>
            <a:r>
              <a:rPr lang="en-US" dirty="0"/>
              <a:t>b*d </a:t>
            </a:r>
          </a:p>
        </p:txBody>
      </p:sp>
      <p:sp>
        <p:nvSpPr>
          <p:cNvPr id="17" name="Double Bracket 16">
            <a:extLst>
              <a:ext uri="{FF2B5EF4-FFF2-40B4-BE49-F238E27FC236}">
                <a16:creationId xmlns:a16="http://schemas.microsoft.com/office/drawing/2014/main" id="{47175A2F-B211-6C4C-9924-248FE89EA345}"/>
              </a:ext>
            </a:extLst>
          </p:cNvPr>
          <p:cNvSpPr/>
          <p:nvPr/>
        </p:nvSpPr>
        <p:spPr>
          <a:xfrm>
            <a:off x="5684108" y="1813161"/>
            <a:ext cx="1507524" cy="25898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D6D93E-3ACE-3F43-B0D4-C9D039E0D32B}"/>
              </a:ext>
            </a:extLst>
          </p:cNvPr>
          <p:cNvSpPr txBox="1"/>
          <p:nvPr/>
        </p:nvSpPr>
        <p:spPr>
          <a:xfrm>
            <a:off x="5947719" y="2379639"/>
            <a:ext cx="296562" cy="369332"/>
          </a:xfrm>
          <a:prstGeom prst="rect">
            <a:avLst/>
          </a:prstGeom>
          <a:noFill/>
        </p:spPr>
        <p:txBody>
          <a:bodyPr wrap="square" rtlCol="0">
            <a:spAutoFit/>
          </a:bodyPr>
          <a:lstStyle/>
          <a:p>
            <a:r>
              <a:rPr lang="en-US" dirty="0"/>
              <a:t>a</a:t>
            </a:r>
          </a:p>
        </p:txBody>
      </p:sp>
      <p:sp>
        <p:nvSpPr>
          <p:cNvPr id="19" name="Double Bracket 18">
            <a:extLst>
              <a:ext uri="{FF2B5EF4-FFF2-40B4-BE49-F238E27FC236}">
                <a16:creationId xmlns:a16="http://schemas.microsoft.com/office/drawing/2014/main" id="{DD8501EE-E47F-5943-8D39-9022B8DC0517}"/>
              </a:ext>
            </a:extLst>
          </p:cNvPr>
          <p:cNvSpPr/>
          <p:nvPr/>
        </p:nvSpPr>
        <p:spPr>
          <a:xfrm>
            <a:off x="6437870" y="1993396"/>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45C11FF-7DB1-434A-9CC7-9FE0BC63559D}"/>
              </a:ext>
            </a:extLst>
          </p:cNvPr>
          <p:cNvSpPr txBox="1"/>
          <p:nvPr/>
        </p:nvSpPr>
        <p:spPr>
          <a:xfrm>
            <a:off x="6480091" y="2074554"/>
            <a:ext cx="296562" cy="369332"/>
          </a:xfrm>
          <a:prstGeom prst="rect">
            <a:avLst/>
          </a:prstGeom>
          <a:noFill/>
        </p:spPr>
        <p:txBody>
          <a:bodyPr wrap="square" rtlCol="0">
            <a:spAutoFit/>
          </a:bodyPr>
          <a:lstStyle/>
          <a:p>
            <a:r>
              <a:rPr lang="en-US" dirty="0"/>
              <a:t>c</a:t>
            </a:r>
          </a:p>
        </p:txBody>
      </p:sp>
      <p:sp>
        <p:nvSpPr>
          <p:cNvPr id="21" name="TextBox 20">
            <a:extLst>
              <a:ext uri="{FF2B5EF4-FFF2-40B4-BE49-F238E27FC236}">
                <a16:creationId xmlns:a16="http://schemas.microsoft.com/office/drawing/2014/main" id="{A97F5FDF-F2B5-AD45-A7A5-C240D5C838A8}"/>
              </a:ext>
            </a:extLst>
          </p:cNvPr>
          <p:cNvSpPr txBox="1"/>
          <p:nvPr/>
        </p:nvSpPr>
        <p:spPr>
          <a:xfrm>
            <a:off x="6499654" y="2546249"/>
            <a:ext cx="296562" cy="369332"/>
          </a:xfrm>
          <a:prstGeom prst="rect">
            <a:avLst/>
          </a:prstGeom>
          <a:noFill/>
        </p:spPr>
        <p:txBody>
          <a:bodyPr wrap="square" rtlCol="0">
            <a:spAutoFit/>
          </a:bodyPr>
          <a:lstStyle/>
          <a:p>
            <a:r>
              <a:rPr lang="en-US" dirty="0"/>
              <a:t>d</a:t>
            </a:r>
          </a:p>
        </p:txBody>
      </p:sp>
      <p:sp>
        <p:nvSpPr>
          <p:cNvPr id="22" name="TextBox 21">
            <a:extLst>
              <a:ext uri="{FF2B5EF4-FFF2-40B4-BE49-F238E27FC236}">
                <a16:creationId xmlns:a16="http://schemas.microsoft.com/office/drawing/2014/main" id="{2D74AF8E-A64A-014F-89C4-E6EE30A0BE9F}"/>
              </a:ext>
            </a:extLst>
          </p:cNvPr>
          <p:cNvSpPr txBox="1"/>
          <p:nvPr/>
        </p:nvSpPr>
        <p:spPr>
          <a:xfrm>
            <a:off x="5923005" y="3431488"/>
            <a:ext cx="296562" cy="369332"/>
          </a:xfrm>
          <a:prstGeom prst="rect">
            <a:avLst/>
          </a:prstGeom>
          <a:noFill/>
        </p:spPr>
        <p:txBody>
          <a:bodyPr wrap="square" rtlCol="0">
            <a:spAutoFit/>
          </a:bodyPr>
          <a:lstStyle/>
          <a:p>
            <a:r>
              <a:rPr lang="en-US" dirty="0"/>
              <a:t>b</a:t>
            </a:r>
          </a:p>
        </p:txBody>
      </p:sp>
      <p:sp>
        <p:nvSpPr>
          <p:cNvPr id="23" name="Double Bracket 22">
            <a:extLst>
              <a:ext uri="{FF2B5EF4-FFF2-40B4-BE49-F238E27FC236}">
                <a16:creationId xmlns:a16="http://schemas.microsoft.com/office/drawing/2014/main" id="{97BE8F47-76AF-4946-878A-6BFF241A29B9}"/>
              </a:ext>
            </a:extLst>
          </p:cNvPr>
          <p:cNvSpPr/>
          <p:nvPr/>
        </p:nvSpPr>
        <p:spPr>
          <a:xfrm>
            <a:off x="6437870" y="3182475"/>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8C0F57F-1AA8-214B-AAD6-57FE35132415}"/>
              </a:ext>
            </a:extLst>
          </p:cNvPr>
          <p:cNvSpPr txBox="1"/>
          <p:nvPr/>
        </p:nvSpPr>
        <p:spPr>
          <a:xfrm>
            <a:off x="6480091" y="3328119"/>
            <a:ext cx="296562" cy="369332"/>
          </a:xfrm>
          <a:prstGeom prst="rect">
            <a:avLst/>
          </a:prstGeom>
          <a:noFill/>
        </p:spPr>
        <p:txBody>
          <a:bodyPr wrap="square" rtlCol="0">
            <a:spAutoFit/>
          </a:bodyPr>
          <a:lstStyle/>
          <a:p>
            <a:r>
              <a:rPr lang="en-US" dirty="0"/>
              <a:t>c</a:t>
            </a:r>
          </a:p>
        </p:txBody>
      </p:sp>
      <p:sp>
        <p:nvSpPr>
          <p:cNvPr id="25" name="TextBox 24">
            <a:extLst>
              <a:ext uri="{FF2B5EF4-FFF2-40B4-BE49-F238E27FC236}">
                <a16:creationId xmlns:a16="http://schemas.microsoft.com/office/drawing/2014/main" id="{5FB15EA8-2D58-7E43-AB4D-071F7D02082E}"/>
              </a:ext>
            </a:extLst>
          </p:cNvPr>
          <p:cNvSpPr txBox="1"/>
          <p:nvPr/>
        </p:nvSpPr>
        <p:spPr>
          <a:xfrm>
            <a:off x="6499654" y="3799814"/>
            <a:ext cx="296562" cy="369332"/>
          </a:xfrm>
          <a:prstGeom prst="rect">
            <a:avLst/>
          </a:prstGeom>
          <a:noFill/>
        </p:spPr>
        <p:txBody>
          <a:bodyPr wrap="square" rtlCol="0">
            <a:spAutoFit/>
          </a:bodyPr>
          <a:lstStyle/>
          <a:p>
            <a:r>
              <a:rPr lang="en-US" dirty="0"/>
              <a:t>d</a:t>
            </a:r>
          </a:p>
        </p:txBody>
      </p:sp>
      <p:sp>
        <p:nvSpPr>
          <p:cNvPr id="26" name="Equal 25">
            <a:extLst>
              <a:ext uri="{FF2B5EF4-FFF2-40B4-BE49-F238E27FC236}">
                <a16:creationId xmlns:a16="http://schemas.microsoft.com/office/drawing/2014/main" id="{4138F968-A53D-E84A-842F-DED57A650477}"/>
              </a:ext>
            </a:extLst>
          </p:cNvPr>
          <p:cNvSpPr/>
          <p:nvPr/>
        </p:nvSpPr>
        <p:spPr>
          <a:xfrm>
            <a:off x="4479324" y="2730915"/>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a:extLst>
              <a:ext uri="{FF2B5EF4-FFF2-40B4-BE49-F238E27FC236}">
                <a16:creationId xmlns:a16="http://schemas.microsoft.com/office/drawing/2014/main" id="{2C50F1D2-3FEA-3B4E-AF5A-461C5CC9393A}"/>
              </a:ext>
            </a:extLst>
          </p:cNvPr>
          <p:cNvSpPr/>
          <p:nvPr/>
        </p:nvSpPr>
        <p:spPr>
          <a:xfrm>
            <a:off x="7668397" y="2773684"/>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Multiply 27">
            <a:extLst>
              <a:ext uri="{FF2B5EF4-FFF2-40B4-BE49-F238E27FC236}">
                <a16:creationId xmlns:a16="http://schemas.microsoft.com/office/drawing/2014/main" id="{85E5F310-1745-0F47-AEE5-A220D197959E}"/>
              </a:ext>
            </a:extLst>
          </p:cNvPr>
          <p:cNvSpPr/>
          <p:nvPr/>
        </p:nvSpPr>
        <p:spPr>
          <a:xfrm>
            <a:off x="2436339" y="2927181"/>
            <a:ext cx="405715" cy="35697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F323D9-5CCA-1A4B-97A6-2D80E7A5947C}"/>
              </a:ext>
            </a:extLst>
          </p:cNvPr>
          <p:cNvSpPr/>
          <p:nvPr/>
        </p:nvSpPr>
        <p:spPr>
          <a:xfrm>
            <a:off x="2404419" y="2771196"/>
            <a:ext cx="468526" cy="612624"/>
          </a:xfrm>
          <a:prstGeom prst="ellipse">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97000">
                <a:schemeClr val="accent1">
                  <a:lumMod val="30000"/>
                  <a:lumOff val="70000"/>
                  <a:alpha val="23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CEB8-2E80-E24A-865D-18013938BC9F}"/>
              </a:ext>
            </a:extLst>
          </p:cNvPr>
          <p:cNvSpPr>
            <a:spLocks noGrp="1"/>
          </p:cNvSpPr>
          <p:nvPr>
            <p:ph type="title"/>
          </p:nvPr>
        </p:nvSpPr>
        <p:spPr/>
        <p:txBody>
          <a:bodyPr/>
          <a:lstStyle/>
          <a:p>
            <a:r>
              <a:rPr lang="en-US" dirty="0" err="1"/>
              <a:t>Ket</a:t>
            </a:r>
            <a:r>
              <a:rPr lang="en-US" dirty="0"/>
              <a:t> notation</a:t>
            </a:r>
          </a:p>
        </p:txBody>
      </p:sp>
      <p:sp>
        <p:nvSpPr>
          <p:cNvPr id="4" name="Double Bracket 3">
            <a:extLst>
              <a:ext uri="{FF2B5EF4-FFF2-40B4-BE49-F238E27FC236}">
                <a16:creationId xmlns:a16="http://schemas.microsoft.com/office/drawing/2014/main" id="{8C9FD402-1DC5-BD4A-A66D-1A6EAC3362AD}"/>
              </a:ext>
            </a:extLst>
          </p:cNvPr>
          <p:cNvSpPr/>
          <p:nvPr/>
        </p:nvSpPr>
        <p:spPr>
          <a:xfrm>
            <a:off x="2693774" y="201415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 name="TextBox 4">
            <a:extLst>
              <a:ext uri="{FF2B5EF4-FFF2-40B4-BE49-F238E27FC236}">
                <a16:creationId xmlns:a16="http://schemas.microsoft.com/office/drawing/2014/main" id="{DE1EB526-58B0-7646-8B29-DD219B27E288}"/>
              </a:ext>
            </a:extLst>
          </p:cNvPr>
          <p:cNvSpPr txBox="1"/>
          <p:nvPr/>
        </p:nvSpPr>
        <p:spPr>
          <a:xfrm>
            <a:off x="2829697" y="2174789"/>
            <a:ext cx="383060" cy="369332"/>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11A92040-84BB-E845-B05D-C071B448077B}"/>
              </a:ext>
            </a:extLst>
          </p:cNvPr>
          <p:cNvSpPr txBox="1"/>
          <p:nvPr/>
        </p:nvSpPr>
        <p:spPr>
          <a:xfrm>
            <a:off x="2829697" y="2631989"/>
            <a:ext cx="383060" cy="36933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20FDB1FD-339C-EF4F-ADF7-0C583E60CF16}"/>
              </a:ext>
            </a:extLst>
          </p:cNvPr>
          <p:cNvSpPr txBox="1"/>
          <p:nvPr/>
        </p:nvSpPr>
        <p:spPr>
          <a:xfrm>
            <a:off x="1544595" y="2323070"/>
            <a:ext cx="630194" cy="369332"/>
          </a:xfrm>
          <a:prstGeom prst="rect">
            <a:avLst/>
          </a:prstGeom>
          <a:noFill/>
        </p:spPr>
        <p:txBody>
          <a:bodyPr wrap="square" rtlCol="0">
            <a:spAutoFit/>
          </a:bodyPr>
          <a:lstStyle/>
          <a:p>
            <a:r>
              <a:rPr lang="en-US" dirty="0"/>
              <a:t>|0&gt;</a:t>
            </a:r>
          </a:p>
        </p:txBody>
      </p:sp>
      <p:sp>
        <p:nvSpPr>
          <p:cNvPr id="12" name="Double Bracket 11">
            <a:extLst>
              <a:ext uri="{FF2B5EF4-FFF2-40B4-BE49-F238E27FC236}">
                <a16:creationId xmlns:a16="http://schemas.microsoft.com/office/drawing/2014/main" id="{762FCC33-1AA4-C74B-897A-BC0BD9F75DFD}"/>
              </a:ext>
            </a:extLst>
          </p:cNvPr>
          <p:cNvSpPr/>
          <p:nvPr/>
        </p:nvSpPr>
        <p:spPr>
          <a:xfrm>
            <a:off x="2693773" y="4397634"/>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13" name="TextBox 12">
            <a:extLst>
              <a:ext uri="{FF2B5EF4-FFF2-40B4-BE49-F238E27FC236}">
                <a16:creationId xmlns:a16="http://schemas.microsoft.com/office/drawing/2014/main" id="{A33EB870-DAD0-694F-983F-6436BE34E98A}"/>
              </a:ext>
            </a:extLst>
          </p:cNvPr>
          <p:cNvSpPr txBox="1"/>
          <p:nvPr/>
        </p:nvSpPr>
        <p:spPr>
          <a:xfrm>
            <a:off x="2829696" y="4558272"/>
            <a:ext cx="38306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D75EA9BB-2D63-1947-B9C7-36F516B75E4F}"/>
              </a:ext>
            </a:extLst>
          </p:cNvPr>
          <p:cNvSpPr txBox="1"/>
          <p:nvPr/>
        </p:nvSpPr>
        <p:spPr>
          <a:xfrm>
            <a:off x="2829696" y="5015472"/>
            <a:ext cx="38306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A1F48FC6-15E4-D342-839E-223EA96251D0}"/>
              </a:ext>
            </a:extLst>
          </p:cNvPr>
          <p:cNvSpPr txBox="1"/>
          <p:nvPr/>
        </p:nvSpPr>
        <p:spPr>
          <a:xfrm>
            <a:off x="1544594" y="4706553"/>
            <a:ext cx="630194" cy="369332"/>
          </a:xfrm>
          <a:prstGeom prst="rect">
            <a:avLst/>
          </a:prstGeom>
          <a:noFill/>
        </p:spPr>
        <p:txBody>
          <a:bodyPr wrap="square" rtlCol="0">
            <a:spAutoFit/>
          </a:bodyPr>
          <a:lstStyle/>
          <a:p>
            <a:r>
              <a:rPr lang="en-US" dirty="0"/>
              <a:t>|1&gt;</a:t>
            </a:r>
          </a:p>
        </p:txBody>
      </p:sp>
      <p:sp>
        <p:nvSpPr>
          <p:cNvPr id="20" name="Double Bracket 19">
            <a:extLst>
              <a:ext uri="{FF2B5EF4-FFF2-40B4-BE49-F238E27FC236}">
                <a16:creationId xmlns:a16="http://schemas.microsoft.com/office/drawing/2014/main" id="{CE5CF82C-6689-FC45-BE32-81EEADDF49D6}"/>
              </a:ext>
            </a:extLst>
          </p:cNvPr>
          <p:cNvSpPr/>
          <p:nvPr/>
        </p:nvSpPr>
        <p:spPr>
          <a:xfrm>
            <a:off x="7714735"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1" name="TextBox 20">
            <a:extLst>
              <a:ext uri="{FF2B5EF4-FFF2-40B4-BE49-F238E27FC236}">
                <a16:creationId xmlns:a16="http://schemas.microsoft.com/office/drawing/2014/main" id="{E827A54C-C841-1C43-AA2A-132F91DC2EA5}"/>
              </a:ext>
            </a:extLst>
          </p:cNvPr>
          <p:cNvSpPr txBox="1"/>
          <p:nvPr/>
        </p:nvSpPr>
        <p:spPr>
          <a:xfrm>
            <a:off x="7850658" y="797288"/>
            <a:ext cx="38306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D002EDDD-6D9E-FF45-8581-15520778F70E}"/>
              </a:ext>
            </a:extLst>
          </p:cNvPr>
          <p:cNvSpPr txBox="1"/>
          <p:nvPr/>
        </p:nvSpPr>
        <p:spPr>
          <a:xfrm>
            <a:off x="7850658" y="1254488"/>
            <a:ext cx="38306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150A18CC-1297-9841-BA66-0B40400B579C}"/>
              </a:ext>
            </a:extLst>
          </p:cNvPr>
          <p:cNvSpPr txBox="1"/>
          <p:nvPr/>
        </p:nvSpPr>
        <p:spPr>
          <a:xfrm>
            <a:off x="5157600" y="1069822"/>
            <a:ext cx="418704" cy="369332"/>
          </a:xfrm>
          <a:prstGeom prst="rect">
            <a:avLst/>
          </a:prstGeom>
          <a:noFill/>
        </p:spPr>
        <p:txBody>
          <a:bodyPr wrap="none" rtlCol="0">
            <a:spAutoFit/>
          </a:bodyPr>
          <a:lstStyle/>
          <a:p>
            <a:r>
              <a:rPr lang="en-US" dirty="0"/>
              <a:t>00</a:t>
            </a:r>
          </a:p>
        </p:txBody>
      </p:sp>
      <p:sp>
        <p:nvSpPr>
          <p:cNvPr id="29" name="TextBox 28">
            <a:extLst>
              <a:ext uri="{FF2B5EF4-FFF2-40B4-BE49-F238E27FC236}">
                <a16:creationId xmlns:a16="http://schemas.microsoft.com/office/drawing/2014/main" id="{31D087E1-269A-2C4B-8EA9-F3CA2E907C21}"/>
              </a:ext>
            </a:extLst>
          </p:cNvPr>
          <p:cNvSpPr txBox="1"/>
          <p:nvPr/>
        </p:nvSpPr>
        <p:spPr>
          <a:xfrm>
            <a:off x="6145864" y="1071432"/>
            <a:ext cx="518984" cy="369332"/>
          </a:xfrm>
          <a:prstGeom prst="rect">
            <a:avLst/>
          </a:prstGeom>
          <a:noFill/>
        </p:spPr>
        <p:txBody>
          <a:bodyPr wrap="square" rtlCol="0">
            <a:spAutoFit/>
          </a:bodyPr>
          <a:lstStyle/>
          <a:p>
            <a:r>
              <a:rPr lang="en-US" dirty="0"/>
              <a:t>|0&gt;</a:t>
            </a:r>
          </a:p>
        </p:txBody>
      </p:sp>
      <p:sp>
        <p:nvSpPr>
          <p:cNvPr id="30" name="TextBox 29">
            <a:extLst>
              <a:ext uri="{FF2B5EF4-FFF2-40B4-BE49-F238E27FC236}">
                <a16:creationId xmlns:a16="http://schemas.microsoft.com/office/drawing/2014/main" id="{F1DB699E-4D07-9E4A-AEA2-C9ED5F29B718}"/>
              </a:ext>
            </a:extLst>
          </p:cNvPr>
          <p:cNvSpPr txBox="1"/>
          <p:nvPr/>
        </p:nvSpPr>
        <p:spPr>
          <a:xfrm>
            <a:off x="6974916" y="1063921"/>
            <a:ext cx="518984" cy="369332"/>
          </a:xfrm>
          <a:prstGeom prst="rect">
            <a:avLst/>
          </a:prstGeom>
          <a:noFill/>
        </p:spPr>
        <p:txBody>
          <a:bodyPr wrap="square" rtlCol="0">
            <a:spAutoFit/>
          </a:bodyPr>
          <a:lstStyle/>
          <a:p>
            <a:r>
              <a:rPr lang="en-US" dirty="0"/>
              <a:t>|0&gt;</a:t>
            </a:r>
          </a:p>
        </p:txBody>
      </p:sp>
      <p:sp>
        <p:nvSpPr>
          <p:cNvPr id="31" name="Double Bracket 30">
            <a:extLst>
              <a:ext uri="{FF2B5EF4-FFF2-40B4-BE49-F238E27FC236}">
                <a16:creationId xmlns:a16="http://schemas.microsoft.com/office/drawing/2014/main" id="{6CB73A52-4B6A-2F46-BE93-672D98E16D61}"/>
              </a:ext>
            </a:extLst>
          </p:cNvPr>
          <p:cNvSpPr/>
          <p:nvPr/>
        </p:nvSpPr>
        <p:spPr>
          <a:xfrm>
            <a:off x="8756589"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TextBox 31">
            <a:extLst>
              <a:ext uri="{FF2B5EF4-FFF2-40B4-BE49-F238E27FC236}">
                <a16:creationId xmlns:a16="http://schemas.microsoft.com/office/drawing/2014/main" id="{FD24482E-C53B-2849-8E64-4DA401231BDC}"/>
              </a:ext>
            </a:extLst>
          </p:cNvPr>
          <p:cNvSpPr txBox="1"/>
          <p:nvPr/>
        </p:nvSpPr>
        <p:spPr>
          <a:xfrm>
            <a:off x="8892512" y="797288"/>
            <a:ext cx="383060"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97E62AF7-5DD0-B049-8D1E-B6A7361606B4}"/>
              </a:ext>
            </a:extLst>
          </p:cNvPr>
          <p:cNvSpPr txBox="1"/>
          <p:nvPr/>
        </p:nvSpPr>
        <p:spPr>
          <a:xfrm>
            <a:off x="8892512" y="1254488"/>
            <a:ext cx="383060"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4CECDBEA-2497-E444-888A-65F783E193AA}"/>
              </a:ext>
            </a:extLst>
          </p:cNvPr>
          <p:cNvSpPr/>
          <p:nvPr/>
        </p:nvSpPr>
        <p:spPr>
          <a:xfrm>
            <a:off x="10380153" y="291345"/>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5" name="TextBox 34">
            <a:extLst>
              <a:ext uri="{FF2B5EF4-FFF2-40B4-BE49-F238E27FC236}">
                <a16:creationId xmlns:a16="http://schemas.microsoft.com/office/drawing/2014/main" id="{5BC9BF43-576A-0644-BEEF-E040DEEDEF9F}"/>
              </a:ext>
            </a:extLst>
          </p:cNvPr>
          <p:cNvSpPr txBox="1"/>
          <p:nvPr/>
        </p:nvSpPr>
        <p:spPr>
          <a:xfrm>
            <a:off x="10516076" y="451984"/>
            <a:ext cx="38306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54EC13B7-8DCD-1E4F-B6C5-D2936805A0B2}"/>
              </a:ext>
            </a:extLst>
          </p:cNvPr>
          <p:cNvSpPr txBox="1"/>
          <p:nvPr/>
        </p:nvSpPr>
        <p:spPr>
          <a:xfrm>
            <a:off x="10516076" y="909184"/>
            <a:ext cx="38306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2667E28E-BE33-614B-AFBF-656B7DC33807}"/>
              </a:ext>
            </a:extLst>
          </p:cNvPr>
          <p:cNvSpPr txBox="1"/>
          <p:nvPr/>
        </p:nvSpPr>
        <p:spPr>
          <a:xfrm>
            <a:off x="10516076" y="1342356"/>
            <a:ext cx="38306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E1EC4FA5-1471-4B49-BAFA-73D38FD850A3}"/>
              </a:ext>
            </a:extLst>
          </p:cNvPr>
          <p:cNvSpPr txBox="1"/>
          <p:nvPr/>
        </p:nvSpPr>
        <p:spPr>
          <a:xfrm>
            <a:off x="10516076" y="1748072"/>
            <a:ext cx="383060" cy="369332"/>
          </a:xfrm>
          <a:prstGeom prst="rect">
            <a:avLst/>
          </a:prstGeom>
          <a:noFill/>
        </p:spPr>
        <p:txBody>
          <a:bodyPr wrap="square" rtlCol="0">
            <a:spAutoFit/>
          </a:bodyPr>
          <a:lstStyle/>
          <a:p>
            <a:r>
              <a:rPr lang="en-US" dirty="0"/>
              <a:t>0</a:t>
            </a:r>
          </a:p>
        </p:txBody>
      </p:sp>
      <p:sp>
        <p:nvSpPr>
          <p:cNvPr id="39" name="Equal 38">
            <a:extLst>
              <a:ext uri="{FF2B5EF4-FFF2-40B4-BE49-F238E27FC236}">
                <a16:creationId xmlns:a16="http://schemas.microsoft.com/office/drawing/2014/main" id="{B9276532-9449-E647-9158-45E578780011}"/>
              </a:ext>
            </a:extLst>
          </p:cNvPr>
          <p:cNvSpPr/>
          <p:nvPr/>
        </p:nvSpPr>
        <p:spPr>
          <a:xfrm>
            <a:off x="9662984" y="1166620"/>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Multiply 39">
            <a:extLst>
              <a:ext uri="{FF2B5EF4-FFF2-40B4-BE49-F238E27FC236}">
                <a16:creationId xmlns:a16="http://schemas.microsoft.com/office/drawing/2014/main" id="{4717E028-9BAD-F14D-82CF-F3AAA8DEA24E}"/>
              </a:ext>
            </a:extLst>
          </p:cNvPr>
          <p:cNvSpPr/>
          <p:nvPr/>
        </p:nvSpPr>
        <p:spPr>
          <a:xfrm>
            <a:off x="6703068" y="1166620"/>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a:extLst>
              <a:ext uri="{FF2B5EF4-FFF2-40B4-BE49-F238E27FC236}">
                <a16:creationId xmlns:a16="http://schemas.microsoft.com/office/drawing/2014/main" id="{13CC163E-3332-2044-B5F1-FFD31EBF57FB}"/>
              </a:ext>
            </a:extLst>
          </p:cNvPr>
          <p:cNvSpPr/>
          <p:nvPr/>
        </p:nvSpPr>
        <p:spPr>
          <a:xfrm>
            <a:off x="8402771" y="1141444"/>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D6498E0-2854-0C4C-B4BD-A1C2DF607116}"/>
              </a:ext>
            </a:extLst>
          </p:cNvPr>
          <p:cNvSpPr/>
          <p:nvPr/>
        </p:nvSpPr>
        <p:spPr>
          <a:xfrm>
            <a:off x="6625956" y="107143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6F260F2-7DE1-F148-A521-5169AF39E7FD}"/>
              </a:ext>
            </a:extLst>
          </p:cNvPr>
          <p:cNvSpPr/>
          <p:nvPr/>
        </p:nvSpPr>
        <p:spPr>
          <a:xfrm>
            <a:off x="8332045" y="103790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uble Bracket 43">
            <a:extLst>
              <a:ext uri="{FF2B5EF4-FFF2-40B4-BE49-F238E27FC236}">
                <a16:creationId xmlns:a16="http://schemas.microsoft.com/office/drawing/2014/main" id="{C69395C1-9B57-D143-8BA9-FF655FB55BE7}"/>
              </a:ext>
            </a:extLst>
          </p:cNvPr>
          <p:cNvSpPr/>
          <p:nvPr/>
        </p:nvSpPr>
        <p:spPr>
          <a:xfrm>
            <a:off x="7714735"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45" name="TextBox 44">
            <a:extLst>
              <a:ext uri="{FF2B5EF4-FFF2-40B4-BE49-F238E27FC236}">
                <a16:creationId xmlns:a16="http://schemas.microsoft.com/office/drawing/2014/main" id="{4F6057BA-EE3C-4A45-A703-83662AE5C884}"/>
              </a:ext>
            </a:extLst>
          </p:cNvPr>
          <p:cNvSpPr txBox="1"/>
          <p:nvPr/>
        </p:nvSpPr>
        <p:spPr>
          <a:xfrm>
            <a:off x="7850658" y="2793035"/>
            <a:ext cx="383060" cy="369332"/>
          </a:xfrm>
          <a:prstGeom prst="rect">
            <a:avLst/>
          </a:prstGeom>
          <a:noFill/>
        </p:spPr>
        <p:txBody>
          <a:bodyPr wrap="square" rtlCol="0">
            <a:spAutoFit/>
          </a:bodyPr>
          <a:lstStyle/>
          <a:p>
            <a:r>
              <a:rPr lang="en-US" dirty="0"/>
              <a:t>1</a:t>
            </a:r>
          </a:p>
        </p:txBody>
      </p:sp>
      <p:sp>
        <p:nvSpPr>
          <p:cNvPr id="46" name="TextBox 45">
            <a:extLst>
              <a:ext uri="{FF2B5EF4-FFF2-40B4-BE49-F238E27FC236}">
                <a16:creationId xmlns:a16="http://schemas.microsoft.com/office/drawing/2014/main" id="{B0ABADF8-1C56-F74E-BC36-B54B63F35289}"/>
              </a:ext>
            </a:extLst>
          </p:cNvPr>
          <p:cNvSpPr txBox="1"/>
          <p:nvPr/>
        </p:nvSpPr>
        <p:spPr>
          <a:xfrm>
            <a:off x="7850658" y="3250235"/>
            <a:ext cx="383060" cy="369332"/>
          </a:xfrm>
          <a:prstGeom prst="rect">
            <a:avLst/>
          </a:prstGeom>
          <a:noFill/>
        </p:spPr>
        <p:txBody>
          <a:bodyPr wrap="square" rtlCol="0">
            <a:spAutoFit/>
          </a:bodyPr>
          <a:lstStyle/>
          <a:p>
            <a:r>
              <a:rPr lang="en-US" dirty="0"/>
              <a:t>0</a:t>
            </a:r>
          </a:p>
        </p:txBody>
      </p:sp>
      <p:sp>
        <p:nvSpPr>
          <p:cNvPr id="47" name="TextBox 46">
            <a:extLst>
              <a:ext uri="{FF2B5EF4-FFF2-40B4-BE49-F238E27FC236}">
                <a16:creationId xmlns:a16="http://schemas.microsoft.com/office/drawing/2014/main" id="{4BD2D12A-3137-A64E-8890-66DB34B37AD0}"/>
              </a:ext>
            </a:extLst>
          </p:cNvPr>
          <p:cNvSpPr txBox="1"/>
          <p:nvPr/>
        </p:nvSpPr>
        <p:spPr>
          <a:xfrm>
            <a:off x="5157600" y="3065569"/>
            <a:ext cx="418704" cy="369332"/>
          </a:xfrm>
          <a:prstGeom prst="rect">
            <a:avLst/>
          </a:prstGeom>
          <a:noFill/>
        </p:spPr>
        <p:txBody>
          <a:bodyPr wrap="none" rtlCol="0">
            <a:spAutoFit/>
          </a:bodyPr>
          <a:lstStyle/>
          <a:p>
            <a:r>
              <a:rPr lang="en-US" dirty="0"/>
              <a:t>01</a:t>
            </a:r>
          </a:p>
        </p:txBody>
      </p:sp>
      <p:sp>
        <p:nvSpPr>
          <p:cNvPr id="48" name="TextBox 47">
            <a:extLst>
              <a:ext uri="{FF2B5EF4-FFF2-40B4-BE49-F238E27FC236}">
                <a16:creationId xmlns:a16="http://schemas.microsoft.com/office/drawing/2014/main" id="{6A06B4FA-C8C1-E944-BE27-1C71DDFACD16}"/>
              </a:ext>
            </a:extLst>
          </p:cNvPr>
          <p:cNvSpPr txBox="1"/>
          <p:nvPr/>
        </p:nvSpPr>
        <p:spPr>
          <a:xfrm>
            <a:off x="6145864" y="3067179"/>
            <a:ext cx="518984" cy="369332"/>
          </a:xfrm>
          <a:prstGeom prst="rect">
            <a:avLst/>
          </a:prstGeom>
          <a:noFill/>
        </p:spPr>
        <p:txBody>
          <a:bodyPr wrap="square" rtlCol="0">
            <a:spAutoFit/>
          </a:bodyPr>
          <a:lstStyle/>
          <a:p>
            <a:r>
              <a:rPr lang="en-US" dirty="0"/>
              <a:t>|0&gt;</a:t>
            </a:r>
          </a:p>
        </p:txBody>
      </p:sp>
      <p:sp>
        <p:nvSpPr>
          <p:cNvPr id="49" name="TextBox 48">
            <a:extLst>
              <a:ext uri="{FF2B5EF4-FFF2-40B4-BE49-F238E27FC236}">
                <a16:creationId xmlns:a16="http://schemas.microsoft.com/office/drawing/2014/main" id="{4E0228B7-D34E-F04B-A5D1-CDA061CBF492}"/>
              </a:ext>
            </a:extLst>
          </p:cNvPr>
          <p:cNvSpPr txBox="1"/>
          <p:nvPr/>
        </p:nvSpPr>
        <p:spPr>
          <a:xfrm>
            <a:off x="6974916" y="3059668"/>
            <a:ext cx="518984" cy="369332"/>
          </a:xfrm>
          <a:prstGeom prst="rect">
            <a:avLst/>
          </a:prstGeom>
          <a:noFill/>
        </p:spPr>
        <p:txBody>
          <a:bodyPr wrap="square" rtlCol="0">
            <a:spAutoFit/>
          </a:bodyPr>
          <a:lstStyle/>
          <a:p>
            <a:r>
              <a:rPr lang="en-US" dirty="0"/>
              <a:t>|1&gt;</a:t>
            </a:r>
          </a:p>
        </p:txBody>
      </p:sp>
      <p:sp>
        <p:nvSpPr>
          <p:cNvPr id="50" name="Double Bracket 49">
            <a:extLst>
              <a:ext uri="{FF2B5EF4-FFF2-40B4-BE49-F238E27FC236}">
                <a16:creationId xmlns:a16="http://schemas.microsoft.com/office/drawing/2014/main" id="{D16C2045-F7B3-2749-A95B-0D7B309621A5}"/>
              </a:ext>
            </a:extLst>
          </p:cNvPr>
          <p:cNvSpPr/>
          <p:nvPr/>
        </p:nvSpPr>
        <p:spPr>
          <a:xfrm>
            <a:off x="8756589"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1" name="TextBox 50">
            <a:extLst>
              <a:ext uri="{FF2B5EF4-FFF2-40B4-BE49-F238E27FC236}">
                <a16:creationId xmlns:a16="http://schemas.microsoft.com/office/drawing/2014/main" id="{953998AB-3195-B343-A639-5EF0A57B85C2}"/>
              </a:ext>
            </a:extLst>
          </p:cNvPr>
          <p:cNvSpPr txBox="1"/>
          <p:nvPr/>
        </p:nvSpPr>
        <p:spPr>
          <a:xfrm>
            <a:off x="8892512" y="2793035"/>
            <a:ext cx="383060" cy="369332"/>
          </a:xfrm>
          <a:prstGeom prst="rect">
            <a:avLst/>
          </a:prstGeom>
          <a:noFill/>
        </p:spPr>
        <p:txBody>
          <a:bodyPr wrap="square" rtlCol="0">
            <a:spAutoFit/>
          </a:bodyPr>
          <a:lstStyle/>
          <a:p>
            <a:r>
              <a:rPr lang="en-US" dirty="0"/>
              <a:t>0</a:t>
            </a:r>
          </a:p>
        </p:txBody>
      </p:sp>
      <p:sp>
        <p:nvSpPr>
          <p:cNvPr id="52" name="TextBox 51">
            <a:extLst>
              <a:ext uri="{FF2B5EF4-FFF2-40B4-BE49-F238E27FC236}">
                <a16:creationId xmlns:a16="http://schemas.microsoft.com/office/drawing/2014/main" id="{0D7B74BD-D166-5A45-90A4-9D85BCEAF6AD}"/>
              </a:ext>
            </a:extLst>
          </p:cNvPr>
          <p:cNvSpPr txBox="1"/>
          <p:nvPr/>
        </p:nvSpPr>
        <p:spPr>
          <a:xfrm>
            <a:off x="8892512" y="3250235"/>
            <a:ext cx="383060" cy="369332"/>
          </a:xfrm>
          <a:prstGeom prst="rect">
            <a:avLst/>
          </a:prstGeom>
          <a:noFill/>
        </p:spPr>
        <p:txBody>
          <a:bodyPr wrap="square" rtlCol="0">
            <a:spAutoFit/>
          </a:bodyPr>
          <a:lstStyle/>
          <a:p>
            <a:r>
              <a:rPr lang="en-US" dirty="0"/>
              <a:t>1</a:t>
            </a:r>
          </a:p>
        </p:txBody>
      </p:sp>
      <p:sp>
        <p:nvSpPr>
          <p:cNvPr id="53" name="Double Bracket 52">
            <a:extLst>
              <a:ext uri="{FF2B5EF4-FFF2-40B4-BE49-F238E27FC236}">
                <a16:creationId xmlns:a16="http://schemas.microsoft.com/office/drawing/2014/main" id="{B585E1A8-FBA8-E94C-B4FF-BD792B6CA4B7}"/>
              </a:ext>
            </a:extLst>
          </p:cNvPr>
          <p:cNvSpPr/>
          <p:nvPr/>
        </p:nvSpPr>
        <p:spPr>
          <a:xfrm>
            <a:off x="10380153" y="2287092"/>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4" name="TextBox 53">
            <a:extLst>
              <a:ext uri="{FF2B5EF4-FFF2-40B4-BE49-F238E27FC236}">
                <a16:creationId xmlns:a16="http://schemas.microsoft.com/office/drawing/2014/main" id="{44B55429-569B-0244-9E49-93A6C2D12E4C}"/>
              </a:ext>
            </a:extLst>
          </p:cNvPr>
          <p:cNvSpPr txBox="1"/>
          <p:nvPr/>
        </p:nvSpPr>
        <p:spPr>
          <a:xfrm>
            <a:off x="10516076" y="2447731"/>
            <a:ext cx="383060" cy="369332"/>
          </a:xfrm>
          <a:prstGeom prst="rect">
            <a:avLst/>
          </a:prstGeom>
          <a:noFill/>
        </p:spPr>
        <p:txBody>
          <a:bodyPr wrap="square" rtlCol="0">
            <a:spAutoFit/>
          </a:bodyPr>
          <a:lstStyle/>
          <a:p>
            <a:r>
              <a:rPr lang="en-US" dirty="0"/>
              <a:t>0</a:t>
            </a:r>
          </a:p>
        </p:txBody>
      </p:sp>
      <p:sp>
        <p:nvSpPr>
          <p:cNvPr id="55" name="TextBox 54">
            <a:extLst>
              <a:ext uri="{FF2B5EF4-FFF2-40B4-BE49-F238E27FC236}">
                <a16:creationId xmlns:a16="http://schemas.microsoft.com/office/drawing/2014/main" id="{649C76EF-0917-D048-8E84-798DA1459489}"/>
              </a:ext>
            </a:extLst>
          </p:cNvPr>
          <p:cNvSpPr txBox="1"/>
          <p:nvPr/>
        </p:nvSpPr>
        <p:spPr>
          <a:xfrm>
            <a:off x="10516076" y="2904931"/>
            <a:ext cx="383060" cy="369332"/>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38C83726-CE26-DC45-B020-CDD3BBA9F4BC}"/>
              </a:ext>
            </a:extLst>
          </p:cNvPr>
          <p:cNvSpPr txBox="1"/>
          <p:nvPr/>
        </p:nvSpPr>
        <p:spPr>
          <a:xfrm>
            <a:off x="10516076" y="3338103"/>
            <a:ext cx="383060"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C3E968C5-A689-3043-B1CD-0D3D30DAD690}"/>
              </a:ext>
            </a:extLst>
          </p:cNvPr>
          <p:cNvSpPr txBox="1"/>
          <p:nvPr/>
        </p:nvSpPr>
        <p:spPr>
          <a:xfrm>
            <a:off x="10516076" y="3743819"/>
            <a:ext cx="383060" cy="369332"/>
          </a:xfrm>
          <a:prstGeom prst="rect">
            <a:avLst/>
          </a:prstGeom>
          <a:noFill/>
        </p:spPr>
        <p:txBody>
          <a:bodyPr wrap="square" rtlCol="0">
            <a:spAutoFit/>
          </a:bodyPr>
          <a:lstStyle/>
          <a:p>
            <a:r>
              <a:rPr lang="en-US" dirty="0"/>
              <a:t>0</a:t>
            </a:r>
          </a:p>
        </p:txBody>
      </p:sp>
      <p:sp>
        <p:nvSpPr>
          <p:cNvPr id="58" name="Equal 57">
            <a:extLst>
              <a:ext uri="{FF2B5EF4-FFF2-40B4-BE49-F238E27FC236}">
                <a16:creationId xmlns:a16="http://schemas.microsoft.com/office/drawing/2014/main" id="{2D384CC9-FAC8-CB44-BDFE-6A6F68F2C1FE}"/>
              </a:ext>
            </a:extLst>
          </p:cNvPr>
          <p:cNvSpPr/>
          <p:nvPr/>
        </p:nvSpPr>
        <p:spPr>
          <a:xfrm>
            <a:off x="9662984" y="3162367"/>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Multiply 58">
            <a:extLst>
              <a:ext uri="{FF2B5EF4-FFF2-40B4-BE49-F238E27FC236}">
                <a16:creationId xmlns:a16="http://schemas.microsoft.com/office/drawing/2014/main" id="{2C6C702F-B124-644C-9587-999CE4D692B9}"/>
              </a:ext>
            </a:extLst>
          </p:cNvPr>
          <p:cNvSpPr/>
          <p:nvPr/>
        </p:nvSpPr>
        <p:spPr>
          <a:xfrm>
            <a:off x="6703068" y="3162367"/>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y 59">
            <a:extLst>
              <a:ext uri="{FF2B5EF4-FFF2-40B4-BE49-F238E27FC236}">
                <a16:creationId xmlns:a16="http://schemas.microsoft.com/office/drawing/2014/main" id="{D65C71D8-DEB8-0541-B531-02312B83CDAD}"/>
              </a:ext>
            </a:extLst>
          </p:cNvPr>
          <p:cNvSpPr/>
          <p:nvPr/>
        </p:nvSpPr>
        <p:spPr>
          <a:xfrm>
            <a:off x="8402771" y="313719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217CF5-6745-4D47-9C2B-42C3009CEA17}"/>
              </a:ext>
            </a:extLst>
          </p:cNvPr>
          <p:cNvSpPr/>
          <p:nvPr/>
        </p:nvSpPr>
        <p:spPr>
          <a:xfrm>
            <a:off x="6625956" y="306717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9821E7D-6CCC-C740-8322-ED3565667728}"/>
              </a:ext>
            </a:extLst>
          </p:cNvPr>
          <p:cNvSpPr/>
          <p:nvPr/>
        </p:nvSpPr>
        <p:spPr>
          <a:xfrm>
            <a:off x="8332045" y="303364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uble Bracket 62">
            <a:extLst>
              <a:ext uri="{FF2B5EF4-FFF2-40B4-BE49-F238E27FC236}">
                <a16:creationId xmlns:a16="http://schemas.microsoft.com/office/drawing/2014/main" id="{05BDCA0E-4C99-9E4B-876A-201FDD56FD49}"/>
              </a:ext>
            </a:extLst>
          </p:cNvPr>
          <p:cNvSpPr/>
          <p:nvPr/>
        </p:nvSpPr>
        <p:spPr>
          <a:xfrm>
            <a:off x="7714734"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64" name="TextBox 63">
            <a:extLst>
              <a:ext uri="{FF2B5EF4-FFF2-40B4-BE49-F238E27FC236}">
                <a16:creationId xmlns:a16="http://schemas.microsoft.com/office/drawing/2014/main" id="{DA4500B4-CA64-A94E-86FB-687575C6715C}"/>
              </a:ext>
            </a:extLst>
          </p:cNvPr>
          <p:cNvSpPr txBox="1"/>
          <p:nvPr/>
        </p:nvSpPr>
        <p:spPr>
          <a:xfrm>
            <a:off x="7850657" y="5009509"/>
            <a:ext cx="383060" cy="369332"/>
          </a:xfrm>
          <a:prstGeom prst="rect">
            <a:avLst/>
          </a:prstGeom>
          <a:noFill/>
        </p:spPr>
        <p:txBody>
          <a:bodyPr wrap="square" rtlCol="0">
            <a:spAutoFit/>
          </a:bodyPr>
          <a:lstStyle/>
          <a:p>
            <a:r>
              <a:rPr lang="en-US" dirty="0"/>
              <a:t>0</a:t>
            </a:r>
          </a:p>
        </p:txBody>
      </p:sp>
      <p:sp>
        <p:nvSpPr>
          <p:cNvPr id="65" name="TextBox 64">
            <a:extLst>
              <a:ext uri="{FF2B5EF4-FFF2-40B4-BE49-F238E27FC236}">
                <a16:creationId xmlns:a16="http://schemas.microsoft.com/office/drawing/2014/main" id="{31F95456-8A01-6E4B-96B5-F3FA49271501}"/>
              </a:ext>
            </a:extLst>
          </p:cNvPr>
          <p:cNvSpPr txBox="1"/>
          <p:nvPr/>
        </p:nvSpPr>
        <p:spPr>
          <a:xfrm>
            <a:off x="7850657" y="5466709"/>
            <a:ext cx="383060" cy="369332"/>
          </a:xfrm>
          <a:prstGeom prst="rect">
            <a:avLst/>
          </a:prstGeom>
          <a:noFill/>
        </p:spPr>
        <p:txBody>
          <a:bodyPr wrap="square" rtlCol="0">
            <a:spAutoFit/>
          </a:bodyPr>
          <a:lstStyle/>
          <a:p>
            <a:r>
              <a:rPr lang="en-US" dirty="0"/>
              <a:t>1</a:t>
            </a:r>
          </a:p>
        </p:txBody>
      </p:sp>
      <p:sp>
        <p:nvSpPr>
          <p:cNvPr id="66" name="TextBox 65">
            <a:extLst>
              <a:ext uri="{FF2B5EF4-FFF2-40B4-BE49-F238E27FC236}">
                <a16:creationId xmlns:a16="http://schemas.microsoft.com/office/drawing/2014/main" id="{11562B4C-5DEB-0340-A0F2-C55A919557C4}"/>
              </a:ext>
            </a:extLst>
          </p:cNvPr>
          <p:cNvSpPr txBox="1"/>
          <p:nvPr/>
        </p:nvSpPr>
        <p:spPr>
          <a:xfrm>
            <a:off x="5157599" y="5282043"/>
            <a:ext cx="418704" cy="369332"/>
          </a:xfrm>
          <a:prstGeom prst="rect">
            <a:avLst/>
          </a:prstGeom>
          <a:noFill/>
        </p:spPr>
        <p:txBody>
          <a:bodyPr wrap="none" rtlCol="0">
            <a:spAutoFit/>
          </a:bodyPr>
          <a:lstStyle/>
          <a:p>
            <a:r>
              <a:rPr lang="en-US" dirty="0"/>
              <a:t>10</a:t>
            </a:r>
          </a:p>
        </p:txBody>
      </p:sp>
      <p:sp>
        <p:nvSpPr>
          <p:cNvPr id="67" name="TextBox 66">
            <a:extLst>
              <a:ext uri="{FF2B5EF4-FFF2-40B4-BE49-F238E27FC236}">
                <a16:creationId xmlns:a16="http://schemas.microsoft.com/office/drawing/2014/main" id="{0235D346-9198-6A41-8D33-B89C15216E14}"/>
              </a:ext>
            </a:extLst>
          </p:cNvPr>
          <p:cNvSpPr txBox="1"/>
          <p:nvPr/>
        </p:nvSpPr>
        <p:spPr>
          <a:xfrm>
            <a:off x="6145863" y="5283653"/>
            <a:ext cx="518984" cy="369332"/>
          </a:xfrm>
          <a:prstGeom prst="rect">
            <a:avLst/>
          </a:prstGeom>
          <a:noFill/>
        </p:spPr>
        <p:txBody>
          <a:bodyPr wrap="square" rtlCol="0">
            <a:spAutoFit/>
          </a:bodyPr>
          <a:lstStyle/>
          <a:p>
            <a:r>
              <a:rPr lang="en-US" dirty="0"/>
              <a:t>|1&gt;</a:t>
            </a:r>
          </a:p>
        </p:txBody>
      </p:sp>
      <p:sp>
        <p:nvSpPr>
          <p:cNvPr id="68" name="TextBox 67">
            <a:extLst>
              <a:ext uri="{FF2B5EF4-FFF2-40B4-BE49-F238E27FC236}">
                <a16:creationId xmlns:a16="http://schemas.microsoft.com/office/drawing/2014/main" id="{C07FA463-2F11-B84D-827D-3690C6DE6312}"/>
              </a:ext>
            </a:extLst>
          </p:cNvPr>
          <p:cNvSpPr txBox="1"/>
          <p:nvPr/>
        </p:nvSpPr>
        <p:spPr>
          <a:xfrm>
            <a:off x="6974915" y="5276142"/>
            <a:ext cx="518984" cy="369332"/>
          </a:xfrm>
          <a:prstGeom prst="rect">
            <a:avLst/>
          </a:prstGeom>
          <a:noFill/>
        </p:spPr>
        <p:txBody>
          <a:bodyPr wrap="square" rtlCol="0">
            <a:spAutoFit/>
          </a:bodyPr>
          <a:lstStyle/>
          <a:p>
            <a:r>
              <a:rPr lang="en-US" dirty="0"/>
              <a:t>|0&gt;</a:t>
            </a:r>
          </a:p>
        </p:txBody>
      </p:sp>
      <p:sp>
        <p:nvSpPr>
          <p:cNvPr id="69" name="Double Bracket 68">
            <a:extLst>
              <a:ext uri="{FF2B5EF4-FFF2-40B4-BE49-F238E27FC236}">
                <a16:creationId xmlns:a16="http://schemas.microsoft.com/office/drawing/2014/main" id="{4079F9AC-7298-CC4E-B47D-F1BD19E163C5}"/>
              </a:ext>
            </a:extLst>
          </p:cNvPr>
          <p:cNvSpPr/>
          <p:nvPr/>
        </p:nvSpPr>
        <p:spPr>
          <a:xfrm>
            <a:off x="8756588"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0" name="TextBox 69">
            <a:extLst>
              <a:ext uri="{FF2B5EF4-FFF2-40B4-BE49-F238E27FC236}">
                <a16:creationId xmlns:a16="http://schemas.microsoft.com/office/drawing/2014/main" id="{058DEB2F-13FC-1545-BB5F-23A4E962A4FC}"/>
              </a:ext>
            </a:extLst>
          </p:cNvPr>
          <p:cNvSpPr txBox="1"/>
          <p:nvPr/>
        </p:nvSpPr>
        <p:spPr>
          <a:xfrm>
            <a:off x="8892511" y="5009509"/>
            <a:ext cx="383060" cy="369332"/>
          </a:xfrm>
          <a:prstGeom prst="rect">
            <a:avLst/>
          </a:prstGeom>
          <a:noFill/>
        </p:spPr>
        <p:txBody>
          <a:bodyPr wrap="square" rtlCol="0">
            <a:spAutoFit/>
          </a:bodyPr>
          <a:lstStyle/>
          <a:p>
            <a:r>
              <a:rPr lang="en-US" dirty="0"/>
              <a:t>1</a:t>
            </a:r>
          </a:p>
        </p:txBody>
      </p:sp>
      <p:sp>
        <p:nvSpPr>
          <p:cNvPr id="71" name="TextBox 70">
            <a:extLst>
              <a:ext uri="{FF2B5EF4-FFF2-40B4-BE49-F238E27FC236}">
                <a16:creationId xmlns:a16="http://schemas.microsoft.com/office/drawing/2014/main" id="{3F7B7B9A-F825-EA4E-8BE7-7B6D4D2B1484}"/>
              </a:ext>
            </a:extLst>
          </p:cNvPr>
          <p:cNvSpPr txBox="1"/>
          <p:nvPr/>
        </p:nvSpPr>
        <p:spPr>
          <a:xfrm>
            <a:off x="8892511" y="5466709"/>
            <a:ext cx="383060" cy="369332"/>
          </a:xfrm>
          <a:prstGeom prst="rect">
            <a:avLst/>
          </a:prstGeom>
          <a:noFill/>
        </p:spPr>
        <p:txBody>
          <a:bodyPr wrap="square" rtlCol="0">
            <a:spAutoFit/>
          </a:bodyPr>
          <a:lstStyle/>
          <a:p>
            <a:r>
              <a:rPr lang="en-US" dirty="0"/>
              <a:t>0</a:t>
            </a:r>
          </a:p>
        </p:txBody>
      </p:sp>
      <p:sp>
        <p:nvSpPr>
          <p:cNvPr id="72" name="Double Bracket 71">
            <a:extLst>
              <a:ext uri="{FF2B5EF4-FFF2-40B4-BE49-F238E27FC236}">
                <a16:creationId xmlns:a16="http://schemas.microsoft.com/office/drawing/2014/main" id="{9620D199-5F89-D14D-B452-1C49D9F10837}"/>
              </a:ext>
            </a:extLst>
          </p:cNvPr>
          <p:cNvSpPr/>
          <p:nvPr/>
        </p:nvSpPr>
        <p:spPr>
          <a:xfrm>
            <a:off x="10380152" y="4503566"/>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3" name="TextBox 72">
            <a:extLst>
              <a:ext uri="{FF2B5EF4-FFF2-40B4-BE49-F238E27FC236}">
                <a16:creationId xmlns:a16="http://schemas.microsoft.com/office/drawing/2014/main" id="{78F4175D-D303-1545-B4EC-A9E023E6B706}"/>
              </a:ext>
            </a:extLst>
          </p:cNvPr>
          <p:cNvSpPr txBox="1"/>
          <p:nvPr/>
        </p:nvSpPr>
        <p:spPr>
          <a:xfrm>
            <a:off x="10516075" y="4664205"/>
            <a:ext cx="383060" cy="369332"/>
          </a:xfrm>
          <a:prstGeom prst="rect">
            <a:avLst/>
          </a:prstGeom>
          <a:noFill/>
        </p:spPr>
        <p:txBody>
          <a:bodyPr wrap="square" rtlCol="0">
            <a:spAutoFit/>
          </a:bodyPr>
          <a:lstStyle/>
          <a:p>
            <a:r>
              <a:rPr lang="en-US" dirty="0"/>
              <a:t>0</a:t>
            </a:r>
          </a:p>
        </p:txBody>
      </p:sp>
      <p:sp>
        <p:nvSpPr>
          <p:cNvPr id="74" name="TextBox 73">
            <a:extLst>
              <a:ext uri="{FF2B5EF4-FFF2-40B4-BE49-F238E27FC236}">
                <a16:creationId xmlns:a16="http://schemas.microsoft.com/office/drawing/2014/main" id="{8DF924B4-0FF8-4541-9423-EB378696EB37}"/>
              </a:ext>
            </a:extLst>
          </p:cNvPr>
          <p:cNvSpPr txBox="1"/>
          <p:nvPr/>
        </p:nvSpPr>
        <p:spPr>
          <a:xfrm>
            <a:off x="10516075" y="5121405"/>
            <a:ext cx="383060" cy="369332"/>
          </a:xfrm>
          <a:prstGeom prst="rect">
            <a:avLst/>
          </a:prstGeom>
          <a:noFill/>
        </p:spPr>
        <p:txBody>
          <a:bodyPr wrap="square" rtlCol="0">
            <a:spAutoFit/>
          </a:bodyPr>
          <a:lstStyle/>
          <a:p>
            <a:r>
              <a:rPr lang="en-US" dirty="0"/>
              <a:t>0</a:t>
            </a:r>
          </a:p>
        </p:txBody>
      </p:sp>
      <p:sp>
        <p:nvSpPr>
          <p:cNvPr id="75" name="TextBox 74">
            <a:extLst>
              <a:ext uri="{FF2B5EF4-FFF2-40B4-BE49-F238E27FC236}">
                <a16:creationId xmlns:a16="http://schemas.microsoft.com/office/drawing/2014/main" id="{38D5AD86-21E7-E041-90AF-B730921C32D8}"/>
              </a:ext>
            </a:extLst>
          </p:cNvPr>
          <p:cNvSpPr txBox="1"/>
          <p:nvPr/>
        </p:nvSpPr>
        <p:spPr>
          <a:xfrm>
            <a:off x="10516075" y="5554577"/>
            <a:ext cx="383060" cy="369332"/>
          </a:xfrm>
          <a:prstGeom prst="rect">
            <a:avLst/>
          </a:prstGeom>
          <a:noFill/>
        </p:spPr>
        <p:txBody>
          <a:bodyPr wrap="square" rtlCol="0">
            <a:spAutoFit/>
          </a:bodyPr>
          <a:lstStyle/>
          <a:p>
            <a:r>
              <a:rPr lang="en-US" dirty="0"/>
              <a:t>1</a:t>
            </a:r>
          </a:p>
        </p:txBody>
      </p:sp>
      <p:sp>
        <p:nvSpPr>
          <p:cNvPr id="76" name="TextBox 75">
            <a:extLst>
              <a:ext uri="{FF2B5EF4-FFF2-40B4-BE49-F238E27FC236}">
                <a16:creationId xmlns:a16="http://schemas.microsoft.com/office/drawing/2014/main" id="{19F941EF-01A0-514A-B8D1-A56926CCC05A}"/>
              </a:ext>
            </a:extLst>
          </p:cNvPr>
          <p:cNvSpPr txBox="1"/>
          <p:nvPr/>
        </p:nvSpPr>
        <p:spPr>
          <a:xfrm>
            <a:off x="10516075" y="5960293"/>
            <a:ext cx="383060" cy="369332"/>
          </a:xfrm>
          <a:prstGeom prst="rect">
            <a:avLst/>
          </a:prstGeom>
          <a:noFill/>
        </p:spPr>
        <p:txBody>
          <a:bodyPr wrap="square" rtlCol="0">
            <a:spAutoFit/>
          </a:bodyPr>
          <a:lstStyle/>
          <a:p>
            <a:r>
              <a:rPr lang="en-US" dirty="0"/>
              <a:t>0</a:t>
            </a:r>
          </a:p>
        </p:txBody>
      </p:sp>
      <p:sp>
        <p:nvSpPr>
          <p:cNvPr id="77" name="Equal 76">
            <a:extLst>
              <a:ext uri="{FF2B5EF4-FFF2-40B4-BE49-F238E27FC236}">
                <a16:creationId xmlns:a16="http://schemas.microsoft.com/office/drawing/2014/main" id="{AD831E7C-1E27-1547-8956-8C8CF6A360D0}"/>
              </a:ext>
            </a:extLst>
          </p:cNvPr>
          <p:cNvSpPr/>
          <p:nvPr/>
        </p:nvSpPr>
        <p:spPr>
          <a:xfrm>
            <a:off x="9662983" y="5378841"/>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Multiply 77">
            <a:extLst>
              <a:ext uri="{FF2B5EF4-FFF2-40B4-BE49-F238E27FC236}">
                <a16:creationId xmlns:a16="http://schemas.microsoft.com/office/drawing/2014/main" id="{0954A5B6-E2A6-D74C-B9C7-3EFCFD606378}"/>
              </a:ext>
            </a:extLst>
          </p:cNvPr>
          <p:cNvSpPr/>
          <p:nvPr/>
        </p:nvSpPr>
        <p:spPr>
          <a:xfrm>
            <a:off x="6703067" y="537884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84E09C75-EA05-7341-9436-C40FC56BF912}"/>
              </a:ext>
            </a:extLst>
          </p:cNvPr>
          <p:cNvSpPr/>
          <p:nvPr/>
        </p:nvSpPr>
        <p:spPr>
          <a:xfrm>
            <a:off x="8402770" y="5353665"/>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FB6F4C1-B983-9040-A303-83460DD37280}"/>
              </a:ext>
            </a:extLst>
          </p:cNvPr>
          <p:cNvSpPr/>
          <p:nvPr/>
        </p:nvSpPr>
        <p:spPr>
          <a:xfrm>
            <a:off x="6625955" y="528365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C2BF499-A53B-FC4F-B9EC-700EDF1D8D84}"/>
              </a:ext>
            </a:extLst>
          </p:cNvPr>
          <p:cNvSpPr/>
          <p:nvPr/>
        </p:nvSpPr>
        <p:spPr>
          <a:xfrm>
            <a:off x="8332044" y="52501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73EC018F-689A-384E-90B3-B544CC54AF05}"/>
              </a:ext>
            </a:extLst>
          </p:cNvPr>
          <p:cNvSpPr txBox="1"/>
          <p:nvPr/>
        </p:nvSpPr>
        <p:spPr>
          <a:xfrm>
            <a:off x="11353800" y="451984"/>
            <a:ext cx="706395" cy="646331"/>
          </a:xfrm>
          <a:prstGeom prst="rect">
            <a:avLst/>
          </a:prstGeom>
          <a:noFill/>
        </p:spPr>
        <p:txBody>
          <a:bodyPr wrap="square" rtlCol="0">
            <a:spAutoFit/>
          </a:bodyPr>
          <a:lstStyle/>
          <a:p>
            <a:r>
              <a:rPr lang="en-US" dirty="0"/>
              <a:t>0</a:t>
            </a:r>
            <a:r>
              <a:rPr lang="en-US" baseline="30000" dirty="0"/>
              <a:t>th</a:t>
            </a:r>
            <a:r>
              <a:rPr lang="en-US" dirty="0"/>
              <a:t> index</a:t>
            </a:r>
          </a:p>
        </p:txBody>
      </p:sp>
      <p:sp>
        <p:nvSpPr>
          <p:cNvPr id="83" name="TextBox 82">
            <a:extLst>
              <a:ext uri="{FF2B5EF4-FFF2-40B4-BE49-F238E27FC236}">
                <a16:creationId xmlns:a16="http://schemas.microsoft.com/office/drawing/2014/main" id="{42CB7F7F-336C-2A44-8976-86DF77B790B2}"/>
              </a:ext>
            </a:extLst>
          </p:cNvPr>
          <p:cNvSpPr txBox="1"/>
          <p:nvPr/>
        </p:nvSpPr>
        <p:spPr>
          <a:xfrm>
            <a:off x="11496379" y="2671458"/>
            <a:ext cx="706395" cy="646331"/>
          </a:xfrm>
          <a:prstGeom prst="rect">
            <a:avLst/>
          </a:prstGeom>
          <a:noFill/>
        </p:spPr>
        <p:txBody>
          <a:bodyPr wrap="square" rtlCol="0">
            <a:spAutoFit/>
          </a:bodyPr>
          <a:lstStyle/>
          <a:p>
            <a:r>
              <a:rPr lang="en-US" baseline="30000" dirty="0"/>
              <a:t>1st</a:t>
            </a:r>
            <a:r>
              <a:rPr lang="en-US" dirty="0"/>
              <a:t> index</a:t>
            </a:r>
          </a:p>
        </p:txBody>
      </p:sp>
      <p:sp>
        <p:nvSpPr>
          <p:cNvPr id="84" name="TextBox 83">
            <a:extLst>
              <a:ext uri="{FF2B5EF4-FFF2-40B4-BE49-F238E27FC236}">
                <a16:creationId xmlns:a16="http://schemas.microsoft.com/office/drawing/2014/main" id="{79D40616-B66A-0043-9B4C-5BAC46B7A8A2}"/>
              </a:ext>
            </a:extLst>
          </p:cNvPr>
          <p:cNvSpPr txBox="1"/>
          <p:nvPr/>
        </p:nvSpPr>
        <p:spPr>
          <a:xfrm>
            <a:off x="11650518" y="4848871"/>
            <a:ext cx="706395" cy="646331"/>
          </a:xfrm>
          <a:prstGeom prst="rect">
            <a:avLst/>
          </a:prstGeom>
          <a:noFill/>
        </p:spPr>
        <p:txBody>
          <a:bodyPr wrap="square" rtlCol="0">
            <a:spAutoFit/>
          </a:bodyPr>
          <a:lstStyle/>
          <a:p>
            <a:r>
              <a:rPr lang="en-US" dirty="0"/>
              <a:t>2nd index</a:t>
            </a:r>
          </a:p>
        </p:txBody>
      </p:sp>
      <p:cxnSp>
        <p:nvCxnSpPr>
          <p:cNvPr id="86" name="Straight Arrow Connector 85">
            <a:extLst>
              <a:ext uri="{FF2B5EF4-FFF2-40B4-BE49-F238E27FC236}">
                <a16:creationId xmlns:a16="http://schemas.microsoft.com/office/drawing/2014/main" id="{1C0156C8-81FA-8D41-AB34-7532D11007DA}"/>
              </a:ext>
            </a:extLst>
          </p:cNvPr>
          <p:cNvCxnSpPr/>
          <p:nvPr/>
        </p:nvCxnSpPr>
        <p:spPr>
          <a:xfrm flipH="1">
            <a:off x="10720716" y="636650"/>
            <a:ext cx="535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D98757-928F-4C40-A345-AE2AE1D17FC4}"/>
              </a:ext>
            </a:extLst>
          </p:cNvPr>
          <p:cNvCxnSpPr/>
          <p:nvPr/>
        </p:nvCxnSpPr>
        <p:spPr>
          <a:xfrm flipH="1">
            <a:off x="10707605" y="3033649"/>
            <a:ext cx="646195" cy="3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9831A0E-D56E-F34C-A256-C28330AE0E54}"/>
              </a:ext>
            </a:extLst>
          </p:cNvPr>
          <p:cNvCxnSpPr>
            <a:cxnSpLocks/>
            <a:stCxn id="84" idx="1"/>
          </p:cNvCxnSpPr>
          <p:nvPr/>
        </p:nvCxnSpPr>
        <p:spPr>
          <a:xfrm flipH="1">
            <a:off x="10843728" y="5172037"/>
            <a:ext cx="806790" cy="50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8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51E8-6704-134A-BBC8-F2D0A4DEB394}"/>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5849C18A-838D-DC42-8DB9-3A1E1D04EBC6}"/>
              </a:ext>
            </a:extLst>
          </p:cNvPr>
          <p:cNvSpPr>
            <a:spLocks noGrp="1"/>
          </p:cNvSpPr>
          <p:nvPr>
            <p:ph idx="1"/>
          </p:nvPr>
        </p:nvSpPr>
        <p:spPr/>
        <p:txBody>
          <a:bodyPr>
            <a:normAutofit fontScale="92500" lnSpcReduction="10000"/>
          </a:bodyPr>
          <a:lstStyle/>
          <a:p>
            <a:pPr marL="0" indent="0">
              <a:buNone/>
            </a:pPr>
            <a:r>
              <a:rPr lang="en-US" dirty="0"/>
              <a:t>Quantum Bit</a:t>
            </a:r>
          </a:p>
          <a:p>
            <a:pPr marL="0" indent="0">
              <a:buNone/>
            </a:pPr>
            <a:endParaRPr lang="en-US" dirty="0"/>
          </a:p>
          <a:p>
            <a:pPr marL="0" indent="0">
              <a:buNone/>
            </a:pPr>
            <a:r>
              <a:rPr lang="en-US" dirty="0"/>
              <a:t>It has two base states 0 and 1, just like a classical bit.</a:t>
            </a:r>
          </a:p>
          <a:p>
            <a:pPr marL="0" indent="0">
              <a:buNone/>
            </a:pPr>
            <a:endParaRPr lang="en-US" dirty="0"/>
          </a:p>
          <a:p>
            <a:pPr marL="0" indent="0">
              <a:buNone/>
            </a:pPr>
            <a:r>
              <a:rPr lang="en-US"/>
              <a:t>But I </a:t>
            </a:r>
            <a:r>
              <a:rPr lang="en-US" dirty="0"/>
              <a:t>can also exist in infinite states between 0 and 1, before measurement, unlike a classical bit.</a:t>
            </a:r>
          </a:p>
          <a:p>
            <a:pPr marL="0" indent="0">
              <a:buNone/>
            </a:pPr>
            <a:r>
              <a:rPr lang="en-US" dirty="0"/>
              <a:t>But once its observed it will collapse into either 0 or 1 according to some probability.</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612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5C6F-01A7-EF4D-AC44-BD487BFCA4A1}"/>
              </a:ext>
            </a:extLst>
          </p:cNvPr>
          <p:cNvSpPr>
            <a:spLocks noGrp="1"/>
          </p:cNvSpPr>
          <p:nvPr>
            <p:ph type="title"/>
          </p:nvPr>
        </p:nvSpPr>
        <p:spPr/>
        <p:txBody>
          <a:bodyPr/>
          <a:lstStyle/>
          <a:p>
            <a:r>
              <a:rPr lang="en-US" dirty="0"/>
              <a:t>Qubit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A66AB-F4BB-634F-9C3E-D2CD4D07AEE7}"/>
                  </a:ext>
                </a:extLst>
              </p:cNvPr>
              <p:cNvSpPr>
                <a:spLocks noGrp="1"/>
              </p:cNvSpPr>
              <p:nvPr>
                <p:ph idx="1"/>
              </p:nvPr>
            </p:nvSpPr>
            <p:spPr/>
            <p:txBody>
              <a:bodyPr>
                <a:normAutofit fontScale="85000" lnSpcReduction="20000"/>
              </a:bodyPr>
              <a:lstStyle/>
              <a:p>
                <a:pPr marL="0" indent="0">
                  <a:buNone/>
                </a:pPr>
                <a:r>
                  <a:rPr lang="en-US" dirty="0"/>
                  <a:t>In vector notation, a qubit is represented as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Where, </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br>
                  <a:rPr lang="en-US" i="1" dirty="0">
                    <a:latin typeface="Cambria Math" panose="02040503050406030204" pitchFamily="18" charset="0"/>
                  </a:rPr>
                </a:br>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    </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1</a:t>
                </a:r>
              </a:p>
            </p:txBody>
          </p:sp>
        </mc:Choice>
        <mc:Fallback xmlns="">
          <p:sp>
            <p:nvSpPr>
              <p:cNvPr id="3" name="Content Placeholder 2">
                <a:extLst>
                  <a:ext uri="{FF2B5EF4-FFF2-40B4-BE49-F238E27FC236}">
                    <a16:creationId xmlns:a16="http://schemas.microsoft.com/office/drawing/2014/main" id="{F5AA66AB-F4BB-634F-9C3E-D2CD4D07AEE7}"/>
                  </a:ext>
                </a:extLst>
              </p:cNvPr>
              <p:cNvSpPr>
                <a:spLocks noGrp="1" noRot="1" noChangeAspect="1" noMove="1" noResize="1" noEditPoints="1" noAdjustHandles="1" noChangeArrowheads="1" noChangeShapeType="1" noTextEdit="1"/>
              </p:cNvSpPr>
              <p:nvPr>
                <p:ph idx="1"/>
              </p:nvPr>
            </p:nvSpPr>
            <p:spPr>
              <a:blipFill>
                <a:blip r:embed="rId2"/>
                <a:stretch>
                  <a:fillRect l="-844" t="-3509" b="-2339"/>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2D7C2E11-103B-AA43-B9AF-2571D34A4E3F}"/>
              </a:ext>
            </a:extLst>
          </p:cNvPr>
          <p:cNvSpPr/>
          <p:nvPr/>
        </p:nvSpPr>
        <p:spPr>
          <a:xfrm>
            <a:off x="1099751" y="2446638"/>
            <a:ext cx="939114"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87B6ED9-B8D8-A14B-B493-E3C5073AB2C7}"/>
              </a:ext>
            </a:extLst>
          </p:cNvPr>
          <p:cNvSpPr txBox="1"/>
          <p:nvPr/>
        </p:nvSpPr>
        <p:spPr>
          <a:xfrm>
            <a:off x="1421671" y="2543967"/>
            <a:ext cx="298480"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7B26A6DB-BA51-8340-B178-F24EE2FDEEB1}"/>
              </a:ext>
            </a:extLst>
          </p:cNvPr>
          <p:cNvSpPr txBox="1"/>
          <p:nvPr/>
        </p:nvSpPr>
        <p:spPr>
          <a:xfrm>
            <a:off x="1420068" y="3137854"/>
            <a:ext cx="308098" cy="369332"/>
          </a:xfrm>
          <a:prstGeom prst="rect">
            <a:avLst/>
          </a:prstGeom>
          <a:noFill/>
        </p:spPr>
        <p:txBody>
          <a:bodyPr wrap="none" rtlCol="0">
            <a:spAutoFit/>
          </a:bodyPr>
          <a:lstStyle/>
          <a:p>
            <a:r>
              <a:rPr lang="en-US" b="1" dirty="0"/>
              <a:t>b</a:t>
            </a:r>
          </a:p>
        </p:txBody>
      </p:sp>
      <p:sp>
        <p:nvSpPr>
          <p:cNvPr id="7" name="Plus 6">
            <a:extLst>
              <a:ext uri="{FF2B5EF4-FFF2-40B4-BE49-F238E27FC236}">
                <a16:creationId xmlns:a16="http://schemas.microsoft.com/office/drawing/2014/main" id="{21CFAC04-1558-DD47-8871-0B0547F4DBEF}"/>
              </a:ext>
            </a:extLst>
          </p:cNvPr>
          <p:cNvSpPr/>
          <p:nvPr/>
        </p:nvSpPr>
        <p:spPr>
          <a:xfrm>
            <a:off x="4028303" y="5721179"/>
            <a:ext cx="333632" cy="395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a:extLst>
              <a:ext uri="{FF2B5EF4-FFF2-40B4-BE49-F238E27FC236}">
                <a16:creationId xmlns:a16="http://schemas.microsoft.com/office/drawing/2014/main" id="{CC22E0E5-DF7D-3548-9232-1B2F6E83F107}"/>
              </a:ext>
            </a:extLst>
          </p:cNvPr>
          <p:cNvSpPr/>
          <p:nvPr/>
        </p:nvSpPr>
        <p:spPr>
          <a:xfrm>
            <a:off x="4806778" y="5764427"/>
            <a:ext cx="506628" cy="30891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484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0AFCC6-1750-4341-A5C7-689BA6519647}"/>
              </a:ext>
            </a:extLst>
          </p:cNvPr>
          <p:cNvPicPr>
            <a:picLocks noGrp="1" noChangeAspect="1"/>
          </p:cNvPicPr>
          <p:nvPr>
            <p:ph idx="1"/>
          </p:nvPr>
        </p:nvPicPr>
        <p:blipFill>
          <a:blip r:embed="rId2"/>
          <a:stretch>
            <a:fillRect/>
          </a:stretch>
        </p:blipFill>
        <p:spPr>
          <a:xfrm>
            <a:off x="1618734" y="268630"/>
            <a:ext cx="8605795" cy="5714786"/>
          </a:xfrm>
          <a:prstGeom prst="rect">
            <a:avLst/>
          </a:prstGeom>
        </p:spPr>
      </p:pic>
      <p:sp>
        <p:nvSpPr>
          <p:cNvPr id="5" name="TextBox 4">
            <a:extLst>
              <a:ext uri="{FF2B5EF4-FFF2-40B4-BE49-F238E27FC236}">
                <a16:creationId xmlns:a16="http://schemas.microsoft.com/office/drawing/2014/main" id="{F2AC1B04-4259-6844-B217-7B3FE10FE90B}"/>
              </a:ext>
            </a:extLst>
          </p:cNvPr>
          <p:cNvSpPr txBox="1"/>
          <p:nvPr/>
        </p:nvSpPr>
        <p:spPr>
          <a:xfrm>
            <a:off x="10330249" y="5614084"/>
            <a:ext cx="1581665" cy="400110"/>
          </a:xfrm>
          <a:prstGeom prst="rect">
            <a:avLst/>
          </a:prstGeom>
          <a:noFill/>
        </p:spPr>
        <p:txBody>
          <a:bodyPr wrap="square" rtlCol="0">
            <a:spAutoFit/>
          </a:bodyPr>
          <a:lstStyle/>
          <a:p>
            <a:r>
              <a:rPr lang="en-US" sz="1000" dirty="0"/>
              <a:t>(Photo Credit : Wikimedia Commons)</a:t>
            </a:r>
          </a:p>
        </p:txBody>
      </p:sp>
    </p:spTree>
    <p:extLst>
      <p:ext uri="{BB962C8B-B14F-4D97-AF65-F5344CB8AC3E}">
        <p14:creationId xmlns:p14="http://schemas.microsoft.com/office/powerpoint/2010/main" val="3614299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4124-6F9A-B642-8208-1755339650D9}"/>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AD6F4862-00C7-1E49-ACD4-9FB13BA2FFDD}"/>
              </a:ext>
            </a:extLst>
          </p:cNvPr>
          <p:cNvSpPr>
            <a:spLocks noGrp="1"/>
          </p:cNvSpPr>
          <p:nvPr>
            <p:ph idx="1"/>
          </p:nvPr>
        </p:nvSpPr>
        <p:spPr/>
        <p:txBody>
          <a:bodyPr/>
          <a:lstStyle/>
          <a:p>
            <a:pPr marL="0" indent="0">
              <a:buNone/>
            </a:pPr>
            <a:r>
              <a:rPr lang="en-US" dirty="0"/>
              <a:t>A qubit can be a photon where horizontal polarization of the photon can be considered as a 0 state and a vertical polarization can be 1.</a:t>
            </a:r>
          </a:p>
          <a:p>
            <a:pPr marL="0" indent="0">
              <a:buNone/>
            </a:pPr>
            <a:endParaRPr lang="en-US" dirty="0"/>
          </a:p>
          <a:p>
            <a:pPr marL="0" indent="0">
              <a:buNone/>
            </a:pPr>
            <a:r>
              <a:rPr lang="en-US" dirty="0"/>
              <a:t>Or it can also be an electron, where spin up is 1 and spin down is 0.</a:t>
            </a:r>
          </a:p>
          <a:p>
            <a:pPr marL="0" indent="0">
              <a:buNone/>
            </a:pPr>
            <a:endParaRPr lang="en-US" dirty="0"/>
          </a:p>
          <a:p>
            <a:pPr marL="0" indent="0">
              <a:buNone/>
            </a:pPr>
            <a:r>
              <a:rPr lang="en-US" dirty="0"/>
              <a:t>IBM-Q, uses a superconducting inductor, kept at -273.135 Celsius called</a:t>
            </a:r>
          </a:p>
          <a:p>
            <a:pPr marL="0" indent="0">
              <a:buNone/>
            </a:pPr>
            <a:r>
              <a:rPr lang="en-US" dirty="0" err="1"/>
              <a:t>Transmon</a:t>
            </a:r>
            <a:r>
              <a:rPr lang="en-US" dirty="0"/>
              <a:t> qubit.</a:t>
            </a:r>
          </a:p>
        </p:txBody>
      </p:sp>
    </p:spTree>
    <p:extLst>
      <p:ext uri="{BB962C8B-B14F-4D97-AF65-F5344CB8AC3E}">
        <p14:creationId xmlns:p14="http://schemas.microsoft.com/office/powerpoint/2010/main" val="292727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59-EA89-494D-B4EF-1A55AD9AF0CF}"/>
              </a:ext>
            </a:extLst>
          </p:cNvPr>
          <p:cNvSpPr>
            <a:spLocks noGrp="1"/>
          </p:cNvSpPr>
          <p:nvPr>
            <p:ph type="title"/>
          </p:nvPr>
        </p:nvSpPr>
        <p:spPr/>
        <p:txBody>
          <a:bodyPr/>
          <a:lstStyle/>
          <a:p>
            <a:r>
              <a:rPr lang="en-US" dirty="0"/>
              <a:t>Quantum 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7B4D8D-E261-DA43-8658-B407E8D84083}"/>
                  </a:ext>
                </a:extLst>
              </p:cNvPr>
              <p:cNvSpPr>
                <a:spLocks noGrp="1"/>
              </p:cNvSpPr>
              <p:nvPr>
                <p:ph idx="1"/>
              </p:nvPr>
            </p:nvSpPr>
            <p:spPr/>
            <p:txBody>
              <a:bodyPr/>
              <a:lstStyle/>
              <a:p>
                <a:pPr marL="0" indent="0">
                  <a:buNone/>
                </a:pPr>
                <a:r>
                  <a:rPr lang="en-US" dirty="0"/>
                  <a:t>All quantum gates must be reversible.</a:t>
                </a:r>
              </a:p>
              <a:p>
                <a:pPr marL="0" indent="0">
                  <a:buNone/>
                </a:pPr>
                <a:endParaRPr lang="en-US" dirty="0"/>
              </a:p>
              <a:p>
                <a:pPr marL="0" indent="0">
                  <a:buNone/>
                </a:pPr>
                <a:r>
                  <a:rPr lang="en-US" dirty="0"/>
                  <a:t>The number of input qubits must be same as number of output qubits.</a:t>
                </a:r>
              </a:p>
              <a:p>
                <a:pPr marL="0" indent="0">
                  <a:buNone/>
                </a:pPr>
                <a:endParaRPr lang="en-US" dirty="0"/>
              </a:p>
              <a:p>
                <a:pPr marL="0" indent="0">
                  <a:buNone/>
                </a:pPr>
                <a:r>
                  <a:rPr lang="en-US" dirty="0"/>
                  <a:t>A gate acting on n qubits can be represented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unitary matrix.</a:t>
                </a:r>
              </a:p>
              <a:p>
                <a:pPr marL="0" indent="0">
                  <a:buNone/>
                </a:pPr>
                <a:endParaRPr lang="en-US" dirty="0"/>
              </a:p>
              <a:p>
                <a:pPr marL="0" indent="0">
                  <a:buNone/>
                </a:pPr>
                <a:r>
                  <a:rPr lang="en-US" dirty="0"/>
                  <a:t>For ex: A single bit gate can be represented as 2 * 2 unitary matrix.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87B4D8D-E261-DA43-8658-B407E8D84083}"/>
                  </a:ext>
                </a:extLst>
              </p:cNvPr>
              <p:cNvSpPr>
                <a:spLocks noGrp="1" noRot="1" noChangeAspect="1" noMove="1" noResize="1" noEditPoints="1" noAdjustHandles="1" noChangeArrowheads="1" noChangeShapeType="1" noTextEdit="1"/>
              </p:cNvSpPr>
              <p:nvPr>
                <p:ph idx="1"/>
              </p:nvPr>
            </p:nvSpPr>
            <p:spPr>
              <a:blipFill>
                <a:blip r:embed="rId2"/>
                <a:stretch>
                  <a:fillRect l="-1086"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397742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D2C-4D79-D54D-AF7F-7FB378C7720A}"/>
              </a:ext>
            </a:extLst>
          </p:cNvPr>
          <p:cNvSpPr>
            <a:spLocks noGrp="1"/>
          </p:cNvSpPr>
          <p:nvPr>
            <p:ph type="title"/>
          </p:nvPr>
        </p:nvSpPr>
        <p:spPr/>
        <p:txBody>
          <a:bodyPr/>
          <a:lstStyle/>
          <a:p>
            <a:r>
              <a:rPr lang="en-US" dirty="0"/>
              <a:t>NOT gate (Pauli’s X gate)</a:t>
            </a:r>
          </a:p>
        </p:txBody>
      </p:sp>
      <p:sp>
        <p:nvSpPr>
          <p:cNvPr id="3" name="Content Placeholder 2">
            <a:extLst>
              <a:ext uri="{FF2B5EF4-FFF2-40B4-BE49-F238E27FC236}">
                <a16:creationId xmlns:a16="http://schemas.microsoft.com/office/drawing/2014/main" id="{9D4BAB66-C39D-D940-A9FC-007FBF17F42A}"/>
              </a:ext>
            </a:extLst>
          </p:cNvPr>
          <p:cNvSpPr>
            <a:spLocks noGrp="1"/>
          </p:cNvSpPr>
          <p:nvPr>
            <p:ph idx="1"/>
          </p:nvPr>
        </p:nvSpPr>
        <p:spPr/>
        <p:txBody>
          <a:bodyPr/>
          <a:lstStyle/>
          <a:p>
            <a:pPr marL="0" indent="0">
              <a:buNone/>
            </a:pPr>
            <a:r>
              <a:rPr lang="en-US" dirty="0"/>
              <a:t>Matrix notation: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 Not(0) = 1</a:t>
            </a:r>
          </a:p>
        </p:txBody>
      </p:sp>
      <p:sp>
        <p:nvSpPr>
          <p:cNvPr id="4" name="Double Bracket 3">
            <a:extLst>
              <a:ext uri="{FF2B5EF4-FFF2-40B4-BE49-F238E27FC236}">
                <a16:creationId xmlns:a16="http://schemas.microsoft.com/office/drawing/2014/main" id="{B9305A5E-F60F-E54D-9AE0-EB2F42F207D4}"/>
              </a:ext>
            </a:extLst>
          </p:cNvPr>
          <p:cNvSpPr/>
          <p:nvPr/>
        </p:nvSpPr>
        <p:spPr>
          <a:xfrm>
            <a:off x="2483708" y="237249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1395F7A-4329-4B49-BEA1-01A880855A7A}"/>
              </a:ext>
            </a:extLst>
          </p:cNvPr>
          <p:cNvSpPr txBox="1"/>
          <p:nvPr/>
        </p:nvSpPr>
        <p:spPr>
          <a:xfrm>
            <a:off x="2669059" y="2557849"/>
            <a:ext cx="345990" cy="37070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E20CAE84-1BA8-5B4A-8B4C-C222F3DF47A7}"/>
              </a:ext>
            </a:extLst>
          </p:cNvPr>
          <p:cNvSpPr txBox="1"/>
          <p:nvPr/>
        </p:nvSpPr>
        <p:spPr>
          <a:xfrm>
            <a:off x="3243648" y="2557849"/>
            <a:ext cx="345990" cy="3707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586892CE-8486-2E47-B76B-3B79BE6935DB}"/>
              </a:ext>
            </a:extLst>
          </p:cNvPr>
          <p:cNvSpPr txBox="1"/>
          <p:nvPr/>
        </p:nvSpPr>
        <p:spPr>
          <a:xfrm>
            <a:off x="2669059" y="3126259"/>
            <a:ext cx="345990" cy="3707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F077A3E3-AEE2-AA45-9041-152D27D17C08}"/>
              </a:ext>
            </a:extLst>
          </p:cNvPr>
          <p:cNvSpPr txBox="1"/>
          <p:nvPr/>
        </p:nvSpPr>
        <p:spPr>
          <a:xfrm>
            <a:off x="3243648" y="3150972"/>
            <a:ext cx="345990" cy="37070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DBD84094-26E3-3C4E-90B4-8AB879634F1B}"/>
              </a:ext>
            </a:extLst>
          </p:cNvPr>
          <p:cNvSpPr/>
          <p:nvPr/>
        </p:nvSpPr>
        <p:spPr>
          <a:xfrm>
            <a:off x="1130643"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B6CAD8-B644-4E48-8867-A40F4532C0ED}"/>
              </a:ext>
            </a:extLst>
          </p:cNvPr>
          <p:cNvSpPr txBox="1"/>
          <p:nvPr/>
        </p:nvSpPr>
        <p:spPr>
          <a:xfrm>
            <a:off x="1315994" y="5175079"/>
            <a:ext cx="345990" cy="37070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BA801670-4DFC-BD42-A820-0E201CD8DCB1}"/>
              </a:ext>
            </a:extLst>
          </p:cNvPr>
          <p:cNvSpPr txBox="1"/>
          <p:nvPr/>
        </p:nvSpPr>
        <p:spPr>
          <a:xfrm>
            <a:off x="1890583" y="5175079"/>
            <a:ext cx="345990" cy="37070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0F5AE28-5705-094D-9C0D-7C880D3CB7B6}"/>
              </a:ext>
            </a:extLst>
          </p:cNvPr>
          <p:cNvSpPr txBox="1"/>
          <p:nvPr/>
        </p:nvSpPr>
        <p:spPr>
          <a:xfrm>
            <a:off x="1315994" y="5743489"/>
            <a:ext cx="345990" cy="37070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993422B-3BE8-6D48-B424-82D20EBB1575}"/>
              </a:ext>
            </a:extLst>
          </p:cNvPr>
          <p:cNvSpPr txBox="1"/>
          <p:nvPr/>
        </p:nvSpPr>
        <p:spPr>
          <a:xfrm>
            <a:off x="1890583" y="5768202"/>
            <a:ext cx="345990" cy="37070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EEAD8FF6-7281-9942-A196-D765565041F1}"/>
              </a:ext>
            </a:extLst>
          </p:cNvPr>
          <p:cNvSpPr/>
          <p:nvPr/>
        </p:nvSpPr>
        <p:spPr>
          <a:xfrm>
            <a:off x="34228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369D6B8-C141-A64A-8CFC-B3519544F790}"/>
              </a:ext>
            </a:extLst>
          </p:cNvPr>
          <p:cNvSpPr txBox="1"/>
          <p:nvPr/>
        </p:nvSpPr>
        <p:spPr>
          <a:xfrm>
            <a:off x="3589638" y="5175079"/>
            <a:ext cx="345990" cy="37070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78BC8F0A-D1FA-C74D-B307-9D5B2B025A67}"/>
              </a:ext>
            </a:extLst>
          </p:cNvPr>
          <p:cNvSpPr txBox="1"/>
          <p:nvPr/>
        </p:nvSpPr>
        <p:spPr>
          <a:xfrm>
            <a:off x="3589638" y="5847106"/>
            <a:ext cx="345990" cy="37070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6217D564-9C20-C640-9A6A-247E00294260}"/>
              </a:ext>
            </a:extLst>
          </p:cNvPr>
          <p:cNvSpPr/>
          <p:nvPr/>
        </p:nvSpPr>
        <p:spPr>
          <a:xfrm>
            <a:off x="56707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8D4D23D-BCD8-044D-9C4F-AEFD0C32CF49}"/>
              </a:ext>
            </a:extLst>
          </p:cNvPr>
          <p:cNvSpPr txBox="1"/>
          <p:nvPr/>
        </p:nvSpPr>
        <p:spPr>
          <a:xfrm>
            <a:off x="5837538" y="5175079"/>
            <a:ext cx="345990" cy="370702"/>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BA554DC6-E59E-9B48-AF38-44945C22EBFD}"/>
              </a:ext>
            </a:extLst>
          </p:cNvPr>
          <p:cNvSpPr txBox="1"/>
          <p:nvPr/>
        </p:nvSpPr>
        <p:spPr>
          <a:xfrm>
            <a:off x="5837538" y="5847106"/>
            <a:ext cx="345990" cy="370702"/>
          </a:xfrm>
          <a:prstGeom prst="rect">
            <a:avLst/>
          </a:prstGeom>
          <a:noFill/>
        </p:spPr>
        <p:txBody>
          <a:bodyPr wrap="square" rtlCol="0">
            <a:spAutoFit/>
          </a:bodyPr>
          <a:lstStyle/>
          <a:p>
            <a:r>
              <a:rPr lang="en-US" dirty="0"/>
              <a:t>1</a:t>
            </a:r>
          </a:p>
        </p:txBody>
      </p:sp>
      <p:sp>
        <p:nvSpPr>
          <p:cNvPr id="26" name="Multiply 25">
            <a:extLst>
              <a:ext uri="{FF2B5EF4-FFF2-40B4-BE49-F238E27FC236}">
                <a16:creationId xmlns:a16="http://schemas.microsoft.com/office/drawing/2014/main" id="{E43FD03C-DFEE-4044-8B48-B25DB6F88073}"/>
              </a:ext>
            </a:extLst>
          </p:cNvPr>
          <p:cNvSpPr/>
          <p:nvPr/>
        </p:nvSpPr>
        <p:spPr>
          <a:xfrm>
            <a:off x="2829697"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qual 26">
            <a:extLst>
              <a:ext uri="{FF2B5EF4-FFF2-40B4-BE49-F238E27FC236}">
                <a16:creationId xmlns:a16="http://schemas.microsoft.com/office/drawing/2014/main" id="{9B349B5B-D89D-F849-9056-0469037520A1}"/>
              </a:ext>
            </a:extLst>
          </p:cNvPr>
          <p:cNvSpPr/>
          <p:nvPr/>
        </p:nvSpPr>
        <p:spPr>
          <a:xfrm>
            <a:off x="4621684"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ble Bracket 27">
            <a:extLst>
              <a:ext uri="{FF2B5EF4-FFF2-40B4-BE49-F238E27FC236}">
                <a16:creationId xmlns:a16="http://schemas.microsoft.com/office/drawing/2014/main" id="{DEC51CAE-CE82-504C-BA08-DDF66DC68FF5}"/>
              </a:ext>
            </a:extLst>
          </p:cNvPr>
          <p:cNvSpPr/>
          <p:nvPr/>
        </p:nvSpPr>
        <p:spPr>
          <a:xfrm>
            <a:off x="6906396"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0011DCB-5C60-C142-8E06-2636F2226BCB}"/>
              </a:ext>
            </a:extLst>
          </p:cNvPr>
          <p:cNvSpPr txBox="1"/>
          <p:nvPr/>
        </p:nvSpPr>
        <p:spPr>
          <a:xfrm>
            <a:off x="7091747" y="5175079"/>
            <a:ext cx="345990" cy="37070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007C555E-0F65-3645-8A8B-D9B68C3C42D2}"/>
              </a:ext>
            </a:extLst>
          </p:cNvPr>
          <p:cNvSpPr txBox="1"/>
          <p:nvPr/>
        </p:nvSpPr>
        <p:spPr>
          <a:xfrm>
            <a:off x="7666336" y="5175079"/>
            <a:ext cx="345990" cy="37070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17DE9809-EB7D-AF40-BC78-5857FE10EF91}"/>
              </a:ext>
            </a:extLst>
          </p:cNvPr>
          <p:cNvSpPr txBox="1"/>
          <p:nvPr/>
        </p:nvSpPr>
        <p:spPr>
          <a:xfrm>
            <a:off x="7091747" y="5743489"/>
            <a:ext cx="345990" cy="37070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301D4FF5-F2BF-824C-AD0F-1922EE7F7576}"/>
              </a:ext>
            </a:extLst>
          </p:cNvPr>
          <p:cNvSpPr txBox="1"/>
          <p:nvPr/>
        </p:nvSpPr>
        <p:spPr>
          <a:xfrm>
            <a:off x="7666336" y="5768202"/>
            <a:ext cx="345990" cy="370702"/>
          </a:xfrm>
          <a:prstGeom prst="rect">
            <a:avLst/>
          </a:prstGeom>
          <a:noFill/>
        </p:spPr>
        <p:txBody>
          <a:bodyPr wrap="square" rtlCol="0">
            <a:spAutoFit/>
          </a:bodyPr>
          <a:lstStyle/>
          <a:p>
            <a:r>
              <a:rPr lang="en-US" dirty="0"/>
              <a:t>0</a:t>
            </a:r>
          </a:p>
        </p:txBody>
      </p:sp>
      <p:sp>
        <p:nvSpPr>
          <p:cNvPr id="33" name="Double Bracket 32">
            <a:extLst>
              <a:ext uri="{FF2B5EF4-FFF2-40B4-BE49-F238E27FC236}">
                <a16:creationId xmlns:a16="http://schemas.microsoft.com/office/drawing/2014/main" id="{711EBA27-0C04-D34E-B6C0-BEA70D765A21}"/>
              </a:ext>
            </a:extLst>
          </p:cNvPr>
          <p:cNvSpPr/>
          <p:nvPr/>
        </p:nvSpPr>
        <p:spPr>
          <a:xfrm>
            <a:off x="91985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D118D4FF-19BD-0149-86AA-900009FEDD59}"/>
              </a:ext>
            </a:extLst>
          </p:cNvPr>
          <p:cNvSpPr txBox="1"/>
          <p:nvPr/>
        </p:nvSpPr>
        <p:spPr>
          <a:xfrm>
            <a:off x="9365391" y="5175079"/>
            <a:ext cx="345990" cy="37070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D0B42E3A-FDA0-4E4A-BF11-ADAD261D7242}"/>
              </a:ext>
            </a:extLst>
          </p:cNvPr>
          <p:cNvSpPr txBox="1"/>
          <p:nvPr/>
        </p:nvSpPr>
        <p:spPr>
          <a:xfrm>
            <a:off x="9365391" y="5847106"/>
            <a:ext cx="345990" cy="37070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6D753AA6-5E84-724F-9076-91DB4CA16F10}"/>
              </a:ext>
            </a:extLst>
          </p:cNvPr>
          <p:cNvSpPr/>
          <p:nvPr/>
        </p:nvSpPr>
        <p:spPr>
          <a:xfrm>
            <a:off x="114464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467404F8-FF29-2146-8085-83F05AE00A7B}"/>
              </a:ext>
            </a:extLst>
          </p:cNvPr>
          <p:cNvSpPr txBox="1"/>
          <p:nvPr/>
        </p:nvSpPr>
        <p:spPr>
          <a:xfrm>
            <a:off x="11613291" y="5175079"/>
            <a:ext cx="345990" cy="37070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CD64D1B8-354D-EA40-B24E-AD098A2CA5B1}"/>
              </a:ext>
            </a:extLst>
          </p:cNvPr>
          <p:cNvSpPr txBox="1"/>
          <p:nvPr/>
        </p:nvSpPr>
        <p:spPr>
          <a:xfrm>
            <a:off x="11613291" y="5847106"/>
            <a:ext cx="345990" cy="370702"/>
          </a:xfrm>
          <a:prstGeom prst="rect">
            <a:avLst/>
          </a:prstGeom>
          <a:noFill/>
        </p:spPr>
        <p:txBody>
          <a:bodyPr wrap="square" rtlCol="0">
            <a:spAutoFit/>
          </a:bodyPr>
          <a:lstStyle/>
          <a:p>
            <a:r>
              <a:rPr lang="en-US" dirty="0"/>
              <a:t>0</a:t>
            </a:r>
          </a:p>
        </p:txBody>
      </p:sp>
      <p:sp>
        <p:nvSpPr>
          <p:cNvPr id="39" name="Multiply 38">
            <a:extLst>
              <a:ext uri="{FF2B5EF4-FFF2-40B4-BE49-F238E27FC236}">
                <a16:creationId xmlns:a16="http://schemas.microsoft.com/office/drawing/2014/main" id="{83A26D55-BA76-7C46-BB44-6BFF1B4693FD}"/>
              </a:ext>
            </a:extLst>
          </p:cNvPr>
          <p:cNvSpPr/>
          <p:nvPr/>
        </p:nvSpPr>
        <p:spPr>
          <a:xfrm>
            <a:off x="8605450"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qual 39">
            <a:extLst>
              <a:ext uri="{FF2B5EF4-FFF2-40B4-BE49-F238E27FC236}">
                <a16:creationId xmlns:a16="http://schemas.microsoft.com/office/drawing/2014/main" id="{D00D642E-A0C1-D64B-B115-AB1E7E7627D1}"/>
              </a:ext>
            </a:extLst>
          </p:cNvPr>
          <p:cNvSpPr/>
          <p:nvPr/>
        </p:nvSpPr>
        <p:spPr>
          <a:xfrm>
            <a:off x="10397437"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90974AB-F70A-9B47-81F4-C69AF13852EE}"/>
              </a:ext>
            </a:extLst>
          </p:cNvPr>
          <p:cNvSpPr txBox="1"/>
          <p:nvPr/>
        </p:nvSpPr>
        <p:spPr>
          <a:xfrm>
            <a:off x="7920681" y="4151870"/>
            <a:ext cx="3126260" cy="369332"/>
          </a:xfrm>
          <a:prstGeom prst="rect">
            <a:avLst/>
          </a:prstGeom>
          <a:noFill/>
        </p:spPr>
        <p:txBody>
          <a:bodyPr wrap="square" rtlCol="0">
            <a:spAutoFit/>
          </a:bodyPr>
          <a:lstStyle/>
          <a:p>
            <a:r>
              <a:rPr lang="en-US" dirty="0"/>
              <a:t>Reversible NOT(1) = 0</a:t>
            </a:r>
          </a:p>
        </p:txBody>
      </p:sp>
      <p:cxnSp>
        <p:nvCxnSpPr>
          <p:cNvPr id="43" name="Straight Connector 42">
            <a:extLst>
              <a:ext uri="{FF2B5EF4-FFF2-40B4-BE49-F238E27FC236}">
                <a16:creationId xmlns:a16="http://schemas.microsoft.com/office/drawing/2014/main" id="{B64A7571-C19F-B44C-B581-1F44233F25A8}"/>
              </a:ext>
            </a:extLst>
          </p:cNvPr>
          <p:cNvCxnSpPr/>
          <p:nvPr/>
        </p:nvCxnSpPr>
        <p:spPr>
          <a:xfrm>
            <a:off x="6561438" y="3694670"/>
            <a:ext cx="0" cy="3085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C49B-B2E9-F144-9EF1-B6CE23967383}"/>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1B34138F-81DE-8E42-91F2-6BD962B3D5E8}"/>
              </a:ext>
            </a:extLst>
          </p:cNvPr>
          <p:cNvSpPr>
            <a:spLocks noGrp="1"/>
          </p:cNvSpPr>
          <p:nvPr>
            <p:ph idx="1"/>
          </p:nvPr>
        </p:nvSpPr>
        <p:spPr/>
        <p:txBody>
          <a:bodyPr/>
          <a:lstStyle/>
          <a:p>
            <a:pPr marL="0" indent="0">
              <a:buNone/>
            </a:pPr>
            <a:r>
              <a:rPr lang="en-US" dirty="0"/>
              <a:t>Puts a base qubit to uniform superstition</a:t>
            </a:r>
          </a:p>
          <a:p>
            <a:pPr marL="0" indent="0">
              <a:buNone/>
            </a:pPr>
            <a:endParaRPr lang="en-US" dirty="0"/>
          </a:p>
          <a:p>
            <a:pPr marL="0" indent="0">
              <a:buNone/>
            </a:pPr>
            <a:r>
              <a:rPr lang="en-US" dirty="0"/>
              <a:t>Matrix notation</a:t>
            </a:r>
          </a:p>
          <a:p>
            <a:pPr marL="0" indent="0">
              <a:buNone/>
            </a:pPr>
            <a:endParaRPr lang="en-US" dirty="0"/>
          </a:p>
          <a:p>
            <a:pPr marL="0" indent="0">
              <a:buNone/>
            </a:pPr>
            <a:endParaRPr lang="en-US" dirty="0"/>
          </a:p>
        </p:txBody>
      </p:sp>
      <p:sp>
        <p:nvSpPr>
          <p:cNvPr id="4" name="Double Bracket 3">
            <a:extLst>
              <a:ext uri="{FF2B5EF4-FFF2-40B4-BE49-F238E27FC236}">
                <a16:creationId xmlns:a16="http://schemas.microsoft.com/office/drawing/2014/main" id="{41D74391-8497-E14E-A872-63C6FEB90728}"/>
              </a:ext>
            </a:extLst>
          </p:cNvPr>
          <p:cNvSpPr/>
          <p:nvPr/>
        </p:nvSpPr>
        <p:spPr>
          <a:xfrm>
            <a:off x="1544595" y="3768811"/>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199BFF-628F-D147-9C73-074036995281}"/>
                  </a:ext>
                </a:extLst>
              </p:cNvPr>
              <p:cNvSpPr txBox="1"/>
              <p:nvPr/>
            </p:nvSpPr>
            <p:spPr>
              <a:xfrm>
                <a:off x="1705233" y="400129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07199BFF-628F-D147-9C73-074036995281}"/>
                  </a:ext>
                </a:extLst>
              </p:cNvPr>
              <p:cNvSpPr txBox="1">
                <a:spLocks noRot="1" noChangeAspect="1" noMove="1" noResize="1" noEditPoints="1" noAdjustHandles="1" noChangeArrowheads="1" noChangeShapeType="1" noTextEdit="1"/>
              </p:cNvSpPr>
              <p:nvPr/>
            </p:nvSpPr>
            <p:spPr>
              <a:xfrm>
                <a:off x="1705233" y="4001294"/>
                <a:ext cx="753762" cy="408253"/>
              </a:xfrm>
              <a:prstGeom prst="rect">
                <a:avLst/>
              </a:prstGeom>
              <a:blipFill>
                <a:blip r:embed="rId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731D5-4BB0-D044-A971-51A79C0CF636}"/>
                  </a:ext>
                </a:extLst>
              </p:cNvPr>
              <p:cNvSpPr txBox="1"/>
              <p:nvPr/>
            </p:nvSpPr>
            <p:spPr>
              <a:xfrm>
                <a:off x="2409569" y="400129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38B731D5-4BB0-D044-A971-51A79C0CF636}"/>
                  </a:ext>
                </a:extLst>
              </p:cNvPr>
              <p:cNvSpPr txBox="1">
                <a:spLocks noRot="1" noChangeAspect="1" noMove="1" noResize="1" noEditPoints="1" noAdjustHandles="1" noChangeArrowheads="1" noChangeShapeType="1" noTextEdit="1"/>
              </p:cNvSpPr>
              <p:nvPr/>
            </p:nvSpPr>
            <p:spPr>
              <a:xfrm>
                <a:off x="2409569" y="4001293"/>
                <a:ext cx="753762" cy="408253"/>
              </a:xfrm>
              <a:prstGeom prst="rect">
                <a:avLst/>
              </a:prstGeom>
              <a:blipFill>
                <a:blip r:embed="rId3"/>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3B12C5-DF13-2742-BF17-47B0EBC1F63A}"/>
                  </a:ext>
                </a:extLst>
              </p:cNvPr>
              <p:cNvSpPr txBox="1"/>
              <p:nvPr/>
            </p:nvSpPr>
            <p:spPr>
              <a:xfrm>
                <a:off x="170523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613B12C5-DF13-2742-BF17-47B0EBC1F63A}"/>
                  </a:ext>
                </a:extLst>
              </p:cNvPr>
              <p:cNvSpPr txBox="1">
                <a:spLocks noRot="1" noChangeAspect="1" noMove="1" noResize="1" noEditPoints="1" noAdjustHandles="1" noChangeArrowheads="1" noChangeShapeType="1" noTextEdit="1"/>
              </p:cNvSpPr>
              <p:nvPr/>
            </p:nvSpPr>
            <p:spPr>
              <a:xfrm>
                <a:off x="1705233" y="4780916"/>
                <a:ext cx="753762" cy="408253"/>
              </a:xfrm>
              <a:prstGeom prst="rect">
                <a:avLst/>
              </a:prstGeom>
              <a:blipFill>
                <a:blip r:embed="rId4"/>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CA4512-72AD-2C4C-99A0-547271790B2A}"/>
                  </a:ext>
                </a:extLst>
              </p:cNvPr>
              <p:cNvSpPr txBox="1"/>
              <p:nvPr/>
            </p:nvSpPr>
            <p:spPr>
              <a:xfrm>
                <a:off x="242810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9ECA4512-72AD-2C4C-99A0-547271790B2A}"/>
                  </a:ext>
                </a:extLst>
              </p:cNvPr>
              <p:cNvSpPr txBox="1">
                <a:spLocks noRot="1" noChangeAspect="1" noMove="1" noResize="1" noEditPoints="1" noAdjustHandles="1" noChangeArrowheads="1" noChangeShapeType="1" noTextEdit="1"/>
              </p:cNvSpPr>
              <p:nvPr/>
            </p:nvSpPr>
            <p:spPr>
              <a:xfrm>
                <a:off x="2428103" y="4780916"/>
                <a:ext cx="753762" cy="408253"/>
              </a:xfrm>
              <a:prstGeom prst="rect">
                <a:avLst/>
              </a:prstGeom>
              <a:blipFill>
                <a:blip r:embed="rId5"/>
                <a:stretch>
                  <a:fillRect l="-4918"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E99ED33E-CC31-8C4A-A18F-679F4BC1A001}"/>
              </a:ext>
            </a:extLst>
          </p:cNvPr>
          <p:cNvSpPr/>
          <p:nvPr/>
        </p:nvSpPr>
        <p:spPr>
          <a:xfrm>
            <a:off x="6923903" y="101737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16ACF6-08BF-364E-8BBF-40D7BB72AD4B}"/>
                  </a:ext>
                </a:extLst>
              </p:cNvPr>
              <p:cNvSpPr txBox="1"/>
              <p:nvPr/>
            </p:nvSpPr>
            <p:spPr>
              <a:xfrm>
                <a:off x="7084541" y="124985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0" name="TextBox 9">
                <a:extLst>
                  <a:ext uri="{FF2B5EF4-FFF2-40B4-BE49-F238E27FC236}">
                    <a16:creationId xmlns:a16="http://schemas.microsoft.com/office/drawing/2014/main" id="{B516ACF6-08BF-364E-8BBF-40D7BB72AD4B}"/>
                  </a:ext>
                </a:extLst>
              </p:cNvPr>
              <p:cNvSpPr txBox="1">
                <a:spLocks noRot="1" noChangeAspect="1" noMove="1" noResize="1" noEditPoints="1" noAdjustHandles="1" noChangeArrowheads="1" noChangeShapeType="1" noTextEdit="1"/>
              </p:cNvSpPr>
              <p:nvPr/>
            </p:nvSpPr>
            <p:spPr>
              <a:xfrm>
                <a:off x="7084541" y="1249856"/>
                <a:ext cx="753762" cy="408253"/>
              </a:xfrm>
              <a:prstGeom prst="rect">
                <a:avLst/>
              </a:prstGeom>
              <a:blipFill>
                <a:blip r:embed="rId6"/>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6B15C3-52E0-5048-91B2-176017840571}"/>
                  </a:ext>
                </a:extLst>
              </p:cNvPr>
              <p:cNvSpPr txBox="1"/>
              <p:nvPr/>
            </p:nvSpPr>
            <p:spPr>
              <a:xfrm>
                <a:off x="7788877" y="124985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 name="TextBox 10">
                <a:extLst>
                  <a:ext uri="{FF2B5EF4-FFF2-40B4-BE49-F238E27FC236}">
                    <a16:creationId xmlns:a16="http://schemas.microsoft.com/office/drawing/2014/main" id="{EB6B15C3-52E0-5048-91B2-176017840571}"/>
                  </a:ext>
                </a:extLst>
              </p:cNvPr>
              <p:cNvSpPr txBox="1">
                <a:spLocks noRot="1" noChangeAspect="1" noMove="1" noResize="1" noEditPoints="1" noAdjustHandles="1" noChangeArrowheads="1" noChangeShapeType="1" noTextEdit="1"/>
              </p:cNvSpPr>
              <p:nvPr/>
            </p:nvSpPr>
            <p:spPr>
              <a:xfrm>
                <a:off x="7788877" y="1249855"/>
                <a:ext cx="753762" cy="408253"/>
              </a:xfrm>
              <a:prstGeom prst="rect">
                <a:avLst/>
              </a:prstGeom>
              <a:blipFill>
                <a:blip r:embed="rId7"/>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BEF47C-537E-F346-BDCB-395F6AD692F5}"/>
                  </a:ext>
                </a:extLst>
              </p:cNvPr>
              <p:cNvSpPr txBox="1"/>
              <p:nvPr/>
            </p:nvSpPr>
            <p:spPr>
              <a:xfrm>
                <a:off x="708454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 name="TextBox 11">
                <a:extLst>
                  <a:ext uri="{FF2B5EF4-FFF2-40B4-BE49-F238E27FC236}">
                    <a16:creationId xmlns:a16="http://schemas.microsoft.com/office/drawing/2014/main" id="{6CBEF47C-537E-F346-BDCB-395F6AD692F5}"/>
                  </a:ext>
                </a:extLst>
              </p:cNvPr>
              <p:cNvSpPr txBox="1">
                <a:spLocks noRot="1" noChangeAspect="1" noMove="1" noResize="1" noEditPoints="1" noAdjustHandles="1" noChangeArrowheads="1" noChangeShapeType="1" noTextEdit="1"/>
              </p:cNvSpPr>
              <p:nvPr/>
            </p:nvSpPr>
            <p:spPr>
              <a:xfrm>
                <a:off x="7084541" y="2029478"/>
                <a:ext cx="753762" cy="408253"/>
              </a:xfrm>
              <a:prstGeom prst="rect">
                <a:avLst/>
              </a:prstGeom>
              <a:blipFill>
                <a:blip r:embed="rId8"/>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3688FF-6889-E94F-B612-35E5563CEE28}"/>
                  </a:ext>
                </a:extLst>
              </p:cNvPr>
              <p:cNvSpPr txBox="1"/>
              <p:nvPr/>
            </p:nvSpPr>
            <p:spPr>
              <a:xfrm>
                <a:off x="780741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563688FF-6889-E94F-B612-35E5563CEE28}"/>
                  </a:ext>
                </a:extLst>
              </p:cNvPr>
              <p:cNvSpPr txBox="1">
                <a:spLocks noRot="1" noChangeAspect="1" noMove="1" noResize="1" noEditPoints="1" noAdjustHandles="1" noChangeArrowheads="1" noChangeShapeType="1" noTextEdit="1"/>
              </p:cNvSpPr>
              <p:nvPr/>
            </p:nvSpPr>
            <p:spPr>
              <a:xfrm>
                <a:off x="7807411" y="2029478"/>
                <a:ext cx="753762" cy="408253"/>
              </a:xfrm>
              <a:prstGeom prst="rect">
                <a:avLst/>
              </a:prstGeom>
              <a:blipFill>
                <a:blip r:embed="rId9"/>
                <a:stretch>
                  <a:fillRect l="-6667" b="-18182"/>
                </a:stretch>
              </a:blipFill>
            </p:spPr>
            <p:txBody>
              <a:bodyPr/>
              <a:lstStyle/>
              <a:p>
                <a:r>
                  <a:rPr lang="en-US">
                    <a:noFill/>
                  </a:rPr>
                  <a:t> </a:t>
                </a:r>
              </a:p>
            </p:txBody>
          </p:sp>
        </mc:Fallback>
      </mc:AlternateContent>
      <p:sp>
        <p:nvSpPr>
          <p:cNvPr id="14" name="Double Bracket 13">
            <a:extLst>
              <a:ext uri="{FF2B5EF4-FFF2-40B4-BE49-F238E27FC236}">
                <a16:creationId xmlns:a16="http://schemas.microsoft.com/office/drawing/2014/main" id="{B3D57451-0935-AB4D-89BB-1C94A3AA65DF}"/>
              </a:ext>
            </a:extLst>
          </p:cNvPr>
          <p:cNvSpPr/>
          <p:nvPr/>
        </p:nvSpPr>
        <p:spPr>
          <a:xfrm>
            <a:off x="9106930" y="101737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E12F541-9063-704E-A8E1-5808CFB6B6D6}"/>
              </a:ext>
            </a:extLst>
          </p:cNvPr>
          <p:cNvSpPr txBox="1"/>
          <p:nvPr/>
        </p:nvSpPr>
        <p:spPr>
          <a:xfrm>
            <a:off x="9283184" y="1308629"/>
            <a:ext cx="359205"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C7B03623-F146-624D-81B0-C3C6608C25CF}"/>
              </a:ext>
            </a:extLst>
          </p:cNvPr>
          <p:cNvSpPr txBox="1"/>
          <p:nvPr/>
        </p:nvSpPr>
        <p:spPr>
          <a:xfrm>
            <a:off x="9283184" y="1980656"/>
            <a:ext cx="359205" cy="36933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4E0A522D-5F2C-4143-BE97-D4490317E7F0}"/>
              </a:ext>
            </a:extLst>
          </p:cNvPr>
          <p:cNvSpPr/>
          <p:nvPr/>
        </p:nvSpPr>
        <p:spPr>
          <a:xfrm>
            <a:off x="10515600" y="101737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10B92D-68A4-6A4F-A2E7-A8FF249F90AE}"/>
                  </a:ext>
                </a:extLst>
              </p:cNvPr>
              <p:cNvSpPr txBox="1"/>
              <p:nvPr/>
            </p:nvSpPr>
            <p:spPr>
              <a:xfrm>
                <a:off x="10575325" y="124985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9910B92D-68A4-6A4F-A2E7-A8FF249F90AE}"/>
                  </a:ext>
                </a:extLst>
              </p:cNvPr>
              <p:cNvSpPr txBox="1">
                <a:spLocks noRot="1" noChangeAspect="1" noMove="1" noResize="1" noEditPoints="1" noAdjustHandles="1" noChangeArrowheads="1" noChangeShapeType="1" noTextEdit="1"/>
              </p:cNvSpPr>
              <p:nvPr/>
            </p:nvSpPr>
            <p:spPr>
              <a:xfrm>
                <a:off x="10575325" y="1249854"/>
                <a:ext cx="753762" cy="408253"/>
              </a:xfrm>
              <a:prstGeom prst="rect">
                <a:avLst/>
              </a:prstGeom>
              <a:blipFill>
                <a:blip r:embed="rId10"/>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FA619F-3434-9B4B-B380-43C386D5C281}"/>
                  </a:ext>
                </a:extLst>
              </p:cNvPr>
              <p:cNvSpPr txBox="1"/>
              <p:nvPr/>
            </p:nvSpPr>
            <p:spPr>
              <a:xfrm>
                <a:off x="10588712" y="20995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7CFA619F-3434-9B4B-B380-43C386D5C281}"/>
                  </a:ext>
                </a:extLst>
              </p:cNvPr>
              <p:cNvSpPr txBox="1">
                <a:spLocks noRot="1" noChangeAspect="1" noMove="1" noResize="1" noEditPoints="1" noAdjustHandles="1" noChangeArrowheads="1" noChangeShapeType="1" noTextEdit="1"/>
              </p:cNvSpPr>
              <p:nvPr/>
            </p:nvSpPr>
            <p:spPr>
              <a:xfrm>
                <a:off x="10588712" y="2099501"/>
                <a:ext cx="753762" cy="408253"/>
              </a:xfrm>
              <a:prstGeom prst="rect">
                <a:avLst/>
              </a:prstGeom>
              <a:blipFill>
                <a:blip r:embed="rId11"/>
                <a:stretch>
                  <a:fillRect l="-6667" b="-21212"/>
                </a:stretch>
              </a:blipFill>
            </p:spPr>
            <p:txBody>
              <a:bodyPr/>
              <a:lstStyle/>
              <a:p>
                <a:r>
                  <a:rPr lang="en-US">
                    <a:noFill/>
                  </a:rPr>
                  <a:t> </a:t>
                </a:r>
              </a:p>
            </p:txBody>
          </p:sp>
        </mc:Fallback>
      </mc:AlternateContent>
      <p:sp>
        <p:nvSpPr>
          <p:cNvPr id="20" name="Multiply 19">
            <a:extLst>
              <a:ext uri="{FF2B5EF4-FFF2-40B4-BE49-F238E27FC236}">
                <a16:creationId xmlns:a16="http://schemas.microsoft.com/office/drawing/2014/main" id="{4C35EBBF-C46C-144D-B1D9-ED42454E6CED}"/>
              </a:ext>
            </a:extLst>
          </p:cNvPr>
          <p:cNvSpPr/>
          <p:nvPr/>
        </p:nvSpPr>
        <p:spPr>
          <a:xfrm>
            <a:off x="8753902" y="169068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 20">
            <a:extLst>
              <a:ext uri="{FF2B5EF4-FFF2-40B4-BE49-F238E27FC236}">
                <a16:creationId xmlns:a16="http://schemas.microsoft.com/office/drawing/2014/main" id="{3A13EBC3-441A-CB4B-AFD7-EA1B6064A057}"/>
              </a:ext>
            </a:extLst>
          </p:cNvPr>
          <p:cNvSpPr/>
          <p:nvPr/>
        </p:nvSpPr>
        <p:spPr>
          <a:xfrm>
            <a:off x="9898962" y="169068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uble Bracket 21">
            <a:extLst>
              <a:ext uri="{FF2B5EF4-FFF2-40B4-BE49-F238E27FC236}">
                <a16:creationId xmlns:a16="http://schemas.microsoft.com/office/drawing/2014/main" id="{01D1A86F-E0F2-3642-84F4-3BE797D8B4CE}"/>
              </a:ext>
            </a:extLst>
          </p:cNvPr>
          <p:cNvSpPr/>
          <p:nvPr/>
        </p:nvSpPr>
        <p:spPr>
          <a:xfrm>
            <a:off x="6973329" y="390218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0BA6B8-2241-634F-A27B-2E618ACB393A}"/>
                  </a:ext>
                </a:extLst>
              </p:cNvPr>
              <p:cNvSpPr txBox="1"/>
              <p:nvPr/>
            </p:nvSpPr>
            <p:spPr>
              <a:xfrm>
                <a:off x="7133967" y="413466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3" name="TextBox 22">
                <a:extLst>
                  <a:ext uri="{FF2B5EF4-FFF2-40B4-BE49-F238E27FC236}">
                    <a16:creationId xmlns:a16="http://schemas.microsoft.com/office/drawing/2014/main" id="{9F0BA6B8-2241-634F-A27B-2E618ACB393A}"/>
                  </a:ext>
                </a:extLst>
              </p:cNvPr>
              <p:cNvSpPr txBox="1">
                <a:spLocks noRot="1" noChangeAspect="1" noMove="1" noResize="1" noEditPoints="1" noAdjustHandles="1" noChangeArrowheads="1" noChangeShapeType="1" noTextEdit="1"/>
              </p:cNvSpPr>
              <p:nvPr/>
            </p:nvSpPr>
            <p:spPr>
              <a:xfrm>
                <a:off x="7133967" y="4134666"/>
                <a:ext cx="753762" cy="408253"/>
              </a:xfrm>
              <a:prstGeom prst="rect">
                <a:avLst/>
              </a:prstGeom>
              <a:blipFill>
                <a:blip r:embed="rId1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5A8756-6673-3F4D-8F00-098C7BB563D2}"/>
                  </a:ext>
                </a:extLst>
              </p:cNvPr>
              <p:cNvSpPr txBox="1"/>
              <p:nvPr/>
            </p:nvSpPr>
            <p:spPr>
              <a:xfrm>
                <a:off x="7838303" y="413466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4" name="TextBox 23">
                <a:extLst>
                  <a:ext uri="{FF2B5EF4-FFF2-40B4-BE49-F238E27FC236}">
                    <a16:creationId xmlns:a16="http://schemas.microsoft.com/office/drawing/2014/main" id="{BC5A8756-6673-3F4D-8F00-098C7BB563D2}"/>
                  </a:ext>
                </a:extLst>
              </p:cNvPr>
              <p:cNvSpPr txBox="1">
                <a:spLocks noRot="1" noChangeAspect="1" noMove="1" noResize="1" noEditPoints="1" noAdjustHandles="1" noChangeArrowheads="1" noChangeShapeType="1" noTextEdit="1"/>
              </p:cNvSpPr>
              <p:nvPr/>
            </p:nvSpPr>
            <p:spPr>
              <a:xfrm>
                <a:off x="7838303" y="4134665"/>
                <a:ext cx="753762" cy="408253"/>
              </a:xfrm>
              <a:prstGeom prst="rect">
                <a:avLst/>
              </a:prstGeom>
              <a:blipFill>
                <a:blip r:embed="rId13"/>
                <a:stretch>
                  <a:fillRect l="-655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D72FBD-F4F4-2E41-8EBC-58D762A790B6}"/>
                  </a:ext>
                </a:extLst>
              </p:cNvPr>
              <p:cNvSpPr txBox="1"/>
              <p:nvPr/>
            </p:nvSpPr>
            <p:spPr>
              <a:xfrm>
                <a:off x="713396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5" name="TextBox 24">
                <a:extLst>
                  <a:ext uri="{FF2B5EF4-FFF2-40B4-BE49-F238E27FC236}">
                    <a16:creationId xmlns:a16="http://schemas.microsoft.com/office/drawing/2014/main" id="{93D72FBD-F4F4-2E41-8EBC-58D762A790B6}"/>
                  </a:ext>
                </a:extLst>
              </p:cNvPr>
              <p:cNvSpPr txBox="1">
                <a:spLocks noRot="1" noChangeAspect="1" noMove="1" noResize="1" noEditPoints="1" noAdjustHandles="1" noChangeArrowheads="1" noChangeShapeType="1" noTextEdit="1"/>
              </p:cNvSpPr>
              <p:nvPr/>
            </p:nvSpPr>
            <p:spPr>
              <a:xfrm>
                <a:off x="7133967" y="4914288"/>
                <a:ext cx="753762" cy="408253"/>
              </a:xfrm>
              <a:prstGeom prst="rect">
                <a:avLst/>
              </a:prstGeom>
              <a:blipFill>
                <a:blip r:embed="rId14"/>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65904D-196F-D94F-B327-1358C186E89F}"/>
                  </a:ext>
                </a:extLst>
              </p:cNvPr>
              <p:cNvSpPr txBox="1"/>
              <p:nvPr/>
            </p:nvSpPr>
            <p:spPr>
              <a:xfrm>
                <a:off x="785683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9465904D-196F-D94F-B327-1358C186E89F}"/>
                  </a:ext>
                </a:extLst>
              </p:cNvPr>
              <p:cNvSpPr txBox="1">
                <a:spLocks noRot="1" noChangeAspect="1" noMove="1" noResize="1" noEditPoints="1" noAdjustHandles="1" noChangeArrowheads="1" noChangeShapeType="1" noTextEdit="1"/>
              </p:cNvSpPr>
              <p:nvPr/>
            </p:nvSpPr>
            <p:spPr>
              <a:xfrm>
                <a:off x="7856837" y="4914288"/>
                <a:ext cx="753762" cy="408253"/>
              </a:xfrm>
              <a:prstGeom prst="rect">
                <a:avLst/>
              </a:prstGeom>
              <a:blipFill>
                <a:blip r:embed="rId15"/>
                <a:stretch>
                  <a:fillRect l="-6667" b="-18182"/>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3AEE482D-6B4F-D047-B90B-2AF17EFAD05E}"/>
              </a:ext>
            </a:extLst>
          </p:cNvPr>
          <p:cNvSpPr/>
          <p:nvPr/>
        </p:nvSpPr>
        <p:spPr>
          <a:xfrm>
            <a:off x="9156356" y="390218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A723DA79-A5BF-CB41-8E13-334A9748121F}"/>
              </a:ext>
            </a:extLst>
          </p:cNvPr>
          <p:cNvSpPr txBox="1"/>
          <p:nvPr/>
        </p:nvSpPr>
        <p:spPr>
          <a:xfrm>
            <a:off x="9332610" y="4193439"/>
            <a:ext cx="359205"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89A08F1A-DE40-BC4B-8751-C0501538CD55}"/>
              </a:ext>
            </a:extLst>
          </p:cNvPr>
          <p:cNvSpPr txBox="1"/>
          <p:nvPr/>
        </p:nvSpPr>
        <p:spPr>
          <a:xfrm>
            <a:off x="9332610" y="4865466"/>
            <a:ext cx="359205" cy="369332"/>
          </a:xfrm>
          <a:prstGeom prst="rect">
            <a:avLst/>
          </a:prstGeom>
          <a:noFill/>
        </p:spPr>
        <p:txBody>
          <a:bodyPr wrap="square" rtlCol="0">
            <a:spAutoFit/>
          </a:bodyPr>
          <a:lstStyle/>
          <a:p>
            <a:r>
              <a:rPr lang="en-US" dirty="0"/>
              <a:t>1</a:t>
            </a:r>
          </a:p>
        </p:txBody>
      </p:sp>
      <p:sp>
        <p:nvSpPr>
          <p:cNvPr id="30" name="Double Bracket 29">
            <a:extLst>
              <a:ext uri="{FF2B5EF4-FFF2-40B4-BE49-F238E27FC236}">
                <a16:creationId xmlns:a16="http://schemas.microsoft.com/office/drawing/2014/main" id="{043BEDE7-D8DF-B346-8288-BA4F4B2CDF35}"/>
              </a:ext>
            </a:extLst>
          </p:cNvPr>
          <p:cNvSpPr/>
          <p:nvPr/>
        </p:nvSpPr>
        <p:spPr>
          <a:xfrm>
            <a:off x="10565026" y="390218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FB3DCC-7F2D-FB49-BBC2-60C195F97524}"/>
                  </a:ext>
                </a:extLst>
              </p:cNvPr>
              <p:cNvSpPr txBox="1"/>
              <p:nvPr/>
            </p:nvSpPr>
            <p:spPr>
              <a:xfrm>
                <a:off x="10624751" y="41346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1" name="TextBox 30">
                <a:extLst>
                  <a:ext uri="{FF2B5EF4-FFF2-40B4-BE49-F238E27FC236}">
                    <a16:creationId xmlns:a16="http://schemas.microsoft.com/office/drawing/2014/main" id="{A2FB3DCC-7F2D-FB49-BBC2-60C195F97524}"/>
                  </a:ext>
                </a:extLst>
              </p:cNvPr>
              <p:cNvSpPr txBox="1">
                <a:spLocks noRot="1" noChangeAspect="1" noMove="1" noResize="1" noEditPoints="1" noAdjustHandles="1" noChangeArrowheads="1" noChangeShapeType="1" noTextEdit="1"/>
              </p:cNvSpPr>
              <p:nvPr/>
            </p:nvSpPr>
            <p:spPr>
              <a:xfrm>
                <a:off x="10624751" y="4134664"/>
                <a:ext cx="753762" cy="408253"/>
              </a:xfrm>
              <a:prstGeom prst="rect">
                <a:avLst/>
              </a:prstGeom>
              <a:blipFill>
                <a:blip r:embed="rId1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32D244-1E66-754C-8594-3B5DBCFF67BD}"/>
                  </a:ext>
                </a:extLst>
              </p:cNvPr>
              <p:cNvSpPr txBox="1"/>
              <p:nvPr/>
            </p:nvSpPr>
            <p:spPr>
              <a:xfrm>
                <a:off x="10638138" y="498431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2" name="TextBox 31">
                <a:extLst>
                  <a:ext uri="{FF2B5EF4-FFF2-40B4-BE49-F238E27FC236}">
                    <a16:creationId xmlns:a16="http://schemas.microsoft.com/office/drawing/2014/main" id="{BA32D244-1E66-754C-8594-3B5DBCFF67BD}"/>
                  </a:ext>
                </a:extLst>
              </p:cNvPr>
              <p:cNvSpPr txBox="1">
                <a:spLocks noRot="1" noChangeAspect="1" noMove="1" noResize="1" noEditPoints="1" noAdjustHandles="1" noChangeArrowheads="1" noChangeShapeType="1" noTextEdit="1"/>
              </p:cNvSpPr>
              <p:nvPr/>
            </p:nvSpPr>
            <p:spPr>
              <a:xfrm>
                <a:off x="10638138" y="4984311"/>
                <a:ext cx="753762" cy="408253"/>
              </a:xfrm>
              <a:prstGeom prst="rect">
                <a:avLst/>
              </a:prstGeom>
              <a:blipFill>
                <a:blip r:embed="rId17"/>
                <a:stretch>
                  <a:fillRect l="-6667" b="-17647"/>
                </a:stretch>
              </a:blipFill>
            </p:spPr>
            <p:txBody>
              <a:bodyPr/>
              <a:lstStyle/>
              <a:p>
                <a:r>
                  <a:rPr lang="en-US">
                    <a:noFill/>
                  </a:rPr>
                  <a:t> </a:t>
                </a:r>
              </a:p>
            </p:txBody>
          </p:sp>
        </mc:Fallback>
      </mc:AlternateContent>
      <p:sp>
        <p:nvSpPr>
          <p:cNvPr id="33" name="Multiply 32">
            <a:extLst>
              <a:ext uri="{FF2B5EF4-FFF2-40B4-BE49-F238E27FC236}">
                <a16:creationId xmlns:a16="http://schemas.microsoft.com/office/drawing/2014/main" id="{6725F2CD-6EEC-F242-B63B-49A7406C6549}"/>
              </a:ext>
            </a:extLst>
          </p:cNvPr>
          <p:cNvSpPr/>
          <p:nvPr/>
        </p:nvSpPr>
        <p:spPr>
          <a:xfrm>
            <a:off x="8803328" y="457549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qual 33">
            <a:extLst>
              <a:ext uri="{FF2B5EF4-FFF2-40B4-BE49-F238E27FC236}">
                <a16:creationId xmlns:a16="http://schemas.microsoft.com/office/drawing/2014/main" id="{AB0F00B5-80F6-C449-9A87-9A20BAE867E2}"/>
              </a:ext>
            </a:extLst>
          </p:cNvPr>
          <p:cNvSpPr/>
          <p:nvPr/>
        </p:nvSpPr>
        <p:spPr>
          <a:xfrm>
            <a:off x="9948388" y="457549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423B7C56-01E8-9947-8087-8C5148927931}"/>
              </a:ext>
            </a:extLst>
          </p:cNvPr>
          <p:cNvSpPr txBox="1"/>
          <p:nvPr/>
        </p:nvSpPr>
        <p:spPr>
          <a:xfrm>
            <a:off x="6923903" y="496371"/>
            <a:ext cx="2615513" cy="369332"/>
          </a:xfrm>
          <a:prstGeom prst="rect">
            <a:avLst/>
          </a:prstGeom>
          <a:noFill/>
        </p:spPr>
        <p:txBody>
          <a:bodyPr wrap="square" rtlCol="0">
            <a:spAutoFit/>
          </a:bodyPr>
          <a:lstStyle/>
          <a:p>
            <a:r>
              <a:rPr lang="en-US" dirty="0"/>
              <a:t>Hadamard(0)</a:t>
            </a:r>
          </a:p>
        </p:txBody>
      </p:sp>
      <p:sp>
        <p:nvSpPr>
          <p:cNvPr id="36" name="TextBox 35">
            <a:extLst>
              <a:ext uri="{FF2B5EF4-FFF2-40B4-BE49-F238E27FC236}">
                <a16:creationId xmlns:a16="http://schemas.microsoft.com/office/drawing/2014/main" id="{548A56F4-71C9-8044-BA17-879D25685597}"/>
              </a:ext>
            </a:extLst>
          </p:cNvPr>
          <p:cNvSpPr txBox="1"/>
          <p:nvPr/>
        </p:nvSpPr>
        <p:spPr>
          <a:xfrm>
            <a:off x="6923903" y="3414822"/>
            <a:ext cx="2615513" cy="369332"/>
          </a:xfrm>
          <a:prstGeom prst="rect">
            <a:avLst/>
          </a:prstGeom>
          <a:noFill/>
        </p:spPr>
        <p:txBody>
          <a:bodyPr wrap="square" rtlCol="0">
            <a:spAutoFit/>
          </a:bodyPr>
          <a:lstStyle/>
          <a:p>
            <a:r>
              <a:rPr lang="en-US" dirty="0"/>
              <a:t>Hadamard(1)</a:t>
            </a:r>
          </a:p>
        </p:txBody>
      </p:sp>
    </p:spTree>
    <p:extLst>
      <p:ext uri="{BB962C8B-B14F-4D97-AF65-F5344CB8AC3E}">
        <p14:creationId xmlns:p14="http://schemas.microsoft.com/office/powerpoint/2010/main" val="1213148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BD1-C8C3-6745-8EAC-0AE98FBA3A62}"/>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80894D85-842B-B849-B3D7-B84C43F2C09B}"/>
              </a:ext>
            </a:extLst>
          </p:cNvPr>
          <p:cNvSpPr>
            <a:spLocks noGrp="1"/>
          </p:cNvSpPr>
          <p:nvPr>
            <p:ph idx="1"/>
          </p:nvPr>
        </p:nvSpPr>
        <p:spPr/>
        <p:txBody>
          <a:bodyPr/>
          <a:lstStyle/>
          <a:p>
            <a:pPr marL="0" indent="0">
              <a:buNone/>
            </a:pPr>
            <a:r>
              <a:rPr lang="en-US" dirty="0"/>
              <a:t>Hadamard gate is reversible. Applying Hadamard gate on a superposed qubit gives back the  base state</a:t>
            </a:r>
          </a:p>
        </p:txBody>
      </p:sp>
      <p:sp>
        <p:nvSpPr>
          <p:cNvPr id="4" name="Double Bracket 3">
            <a:extLst>
              <a:ext uri="{FF2B5EF4-FFF2-40B4-BE49-F238E27FC236}">
                <a16:creationId xmlns:a16="http://schemas.microsoft.com/office/drawing/2014/main" id="{AEB0BD9E-8C93-B349-B0A2-4202132CA42E}"/>
              </a:ext>
            </a:extLst>
          </p:cNvPr>
          <p:cNvSpPr/>
          <p:nvPr/>
        </p:nvSpPr>
        <p:spPr>
          <a:xfrm>
            <a:off x="992660" y="3196518"/>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5CD037-8CDB-7D43-A013-839623BD5A17}"/>
                  </a:ext>
                </a:extLst>
              </p:cNvPr>
              <p:cNvSpPr txBox="1"/>
              <p:nvPr/>
            </p:nvSpPr>
            <p:spPr>
              <a:xfrm>
                <a:off x="1153298" y="34290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995CD037-8CDB-7D43-A013-839623BD5A17}"/>
                  </a:ext>
                </a:extLst>
              </p:cNvPr>
              <p:cNvSpPr txBox="1">
                <a:spLocks noRot="1" noChangeAspect="1" noMove="1" noResize="1" noEditPoints="1" noAdjustHandles="1" noChangeArrowheads="1" noChangeShapeType="1" noTextEdit="1"/>
              </p:cNvSpPr>
              <p:nvPr/>
            </p:nvSpPr>
            <p:spPr>
              <a:xfrm>
                <a:off x="1153298" y="3429001"/>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29596F-0DE9-7647-96CD-C42609C07FDA}"/>
                  </a:ext>
                </a:extLst>
              </p:cNvPr>
              <p:cNvSpPr txBox="1"/>
              <p:nvPr/>
            </p:nvSpPr>
            <p:spPr>
              <a:xfrm>
                <a:off x="1857634"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4329596F-0DE9-7647-96CD-C42609C07FDA}"/>
                  </a:ext>
                </a:extLst>
              </p:cNvPr>
              <p:cNvSpPr txBox="1">
                <a:spLocks noRot="1" noChangeAspect="1" noMove="1" noResize="1" noEditPoints="1" noAdjustHandles="1" noChangeArrowheads="1" noChangeShapeType="1" noTextEdit="1"/>
              </p:cNvSpPr>
              <p:nvPr/>
            </p:nvSpPr>
            <p:spPr>
              <a:xfrm>
                <a:off x="1857634" y="3429000"/>
                <a:ext cx="753762" cy="408253"/>
              </a:xfrm>
              <a:prstGeom prst="rect">
                <a:avLst/>
              </a:prstGeom>
              <a:blipFill>
                <a:blip r:embed="rId3"/>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1A88CF-D8F3-0740-AADB-CBB5A898043B}"/>
                  </a:ext>
                </a:extLst>
              </p:cNvPr>
              <p:cNvSpPr txBox="1"/>
              <p:nvPr/>
            </p:nvSpPr>
            <p:spPr>
              <a:xfrm>
                <a:off x="115329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A71A88CF-D8F3-0740-AADB-CBB5A898043B}"/>
                  </a:ext>
                </a:extLst>
              </p:cNvPr>
              <p:cNvSpPr txBox="1">
                <a:spLocks noRot="1" noChangeAspect="1" noMove="1" noResize="1" noEditPoints="1" noAdjustHandles="1" noChangeArrowheads="1" noChangeShapeType="1" noTextEdit="1"/>
              </p:cNvSpPr>
              <p:nvPr/>
            </p:nvSpPr>
            <p:spPr>
              <a:xfrm>
                <a:off x="1153298" y="4208623"/>
                <a:ext cx="753762" cy="408253"/>
              </a:xfrm>
              <a:prstGeom prst="rect">
                <a:avLst/>
              </a:prstGeom>
              <a:blipFill>
                <a:blip r:embed="rId4"/>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2A8C86-377E-1544-8E59-717A1AD9F8FC}"/>
                  </a:ext>
                </a:extLst>
              </p:cNvPr>
              <p:cNvSpPr txBox="1"/>
              <p:nvPr/>
            </p:nvSpPr>
            <p:spPr>
              <a:xfrm>
                <a:off x="187616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1E2A8C86-377E-1544-8E59-717A1AD9F8FC}"/>
                  </a:ext>
                </a:extLst>
              </p:cNvPr>
              <p:cNvSpPr txBox="1">
                <a:spLocks noRot="1" noChangeAspect="1" noMove="1" noResize="1" noEditPoints="1" noAdjustHandles="1" noChangeArrowheads="1" noChangeShapeType="1" noTextEdit="1"/>
              </p:cNvSpPr>
              <p:nvPr/>
            </p:nvSpPr>
            <p:spPr>
              <a:xfrm>
                <a:off x="1876168" y="4208623"/>
                <a:ext cx="753762" cy="408253"/>
              </a:xfrm>
              <a:prstGeom prst="rect">
                <a:avLst/>
              </a:prstGeom>
              <a:blipFill>
                <a:blip r:embed="rId5"/>
                <a:stretch>
                  <a:fillRect l="-6667"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B5CF4B33-C1CC-3340-B4A4-F79FEB04BF18}"/>
              </a:ext>
            </a:extLst>
          </p:cNvPr>
          <p:cNvSpPr/>
          <p:nvPr/>
        </p:nvSpPr>
        <p:spPr>
          <a:xfrm>
            <a:off x="4850713" y="3176665"/>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3875A1-6E43-8B4C-98BD-F1D5F95347AE}"/>
              </a:ext>
            </a:extLst>
          </p:cNvPr>
          <p:cNvSpPr txBox="1"/>
          <p:nvPr/>
        </p:nvSpPr>
        <p:spPr>
          <a:xfrm>
            <a:off x="5026967" y="3467921"/>
            <a:ext cx="359205"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07A62244-3120-FB4F-A9B7-B1311F4F28A2}"/>
              </a:ext>
            </a:extLst>
          </p:cNvPr>
          <p:cNvSpPr txBox="1"/>
          <p:nvPr/>
        </p:nvSpPr>
        <p:spPr>
          <a:xfrm>
            <a:off x="5026967" y="4139948"/>
            <a:ext cx="359205" cy="36933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BDBA6B34-59CD-B944-B536-95B90AA8051A}"/>
              </a:ext>
            </a:extLst>
          </p:cNvPr>
          <p:cNvSpPr/>
          <p:nvPr/>
        </p:nvSpPr>
        <p:spPr>
          <a:xfrm>
            <a:off x="3217907" y="3196519"/>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97053-AF60-564A-8667-58B4B180D72D}"/>
                  </a:ext>
                </a:extLst>
              </p:cNvPr>
              <p:cNvSpPr txBox="1"/>
              <p:nvPr/>
            </p:nvSpPr>
            <p:spPr>
              <a:xfrm>
                <a:off x="3277632"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A0597053-AF60-564A-8667-58B4B180D72D}"/>
                  </a:ext>
                </a:extLst>
              </p:cNvPr>
              <p:cNvSpPr txBox="1">
                <a:spLocks noRot="1" noChangeAspect="1" noMove="1" noResize="1" noEditPoints="1" noAdjustHandles="1" noChangeArrowheads="1" noChangeShapeType="1" noTextEdit="1"/>
              </p:cNvSpPr>
              <p:nvPr/>
            </p:nvSpPr>
            <p:spPr>
              <a:xfrm>
                <a:off x="3277632" y="3429000"/>
                <a:ext cx="753762" cy="408253"/>
              </a:xfrm>
              <a:prstGeom prst="rect">
                <a:avLst/>
              </a:prstGeom>
              <a:blipFill>
                <a:blip r:embed="rId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E72B80-34A4-AF4D-BD54-33954BC0E060}"/>
                  </a:ext>
                </a:extLst>
              </p:cNvPr>
              <p:cNvSpPr txBox="1"/>
              <p:nvPr/>
            </p:nvSpPr>
            <p:spPr>
              <a:xfrm>
                <a:off x="3291019" y="42786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4" name="TextBox 13">
                <a:extLst>
                  <a:ext uri="{FF2B5EF4-FFF2-40B4-BE49-F238E27FC236}">
                    <a16:creationId xmlns:a16="http://schemas.microsoft.com/office/drawing/2014/main" id="{DEE72B80-34A4-AF4D-BD54-33954BC0E060}"/>
                  </a:ext>
                </a:extLst>
              </p:cNvPr>
              <p:cNvSpPr txBox="1">
                <a:spLocks noRot="1" noChangeAspect="1" noMove="1" noResize="1" noEditPoints="1" noAdjustHandles="1" noChangeArrowheads="1" noChangeShapeType="1" noTextEdit="1"/>
              </p:cNvSpPr>
              <p:nvPr/>
            </p:nvSpPr>
            <p:spPr>
              <a:xfrm>
                <a:off x="3291019" y="4278647"/>
                <a:ext cx="753762" cy="408253"/>
              </a:xfrm>
              <a:prstGeom prst="rect">
                <a:avLst/>
              </a:prstGeom>
              <a:blipFill>
                <a:blip r:embed="rId7"/>
                <a:stretch>
                  <a:fillRect l="-6667" b="-18182"/>
                </a:stretch>
              </a:blipFill>
            </p:spPr>
            <p:txBody>
              <a:bodyPr/>
              <a:lstStyle/>
              <a:p>
                <a:r>
                  <a:rPr lang="en-US">
                    <a:noFill/>
                  </a:rPr>
                  <a:t> </a:t>
                </a:r>
              </a:p>
            </p:txBody>
          </p:sp>
        </mc:Fallback>
      </mc:AlternateContent>
      <p:sp>
        <p:nvSpPr>
          <p:cNvPr id="15" name="Multiply 14">
            <a:extLst>
              <a:ext uri="{FF2B5EF4-FFF2-40B4-BE49-F238E27FC236}">
                <a16:creationId xmlns:a16="http://schemas.microsoft.com/office/drawing/2014/main" id="{58B2301E-3F30-DF48-85D6-2F3D15F48A5B}"/>
              </a:ext>
            </a:extLst>
          </p:cNvPr>
          <p:cNvSpPr/>
          <p:nvPr/>
        </p:nvSpPr>
        <p:spPr>
          <a:xfrm>
            <a:off x="2822659" y="3869833"/>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qual 15">
            <a:extLst>
              <a:ext uri="{FF2B5EF4-FFF2-40B4-BE49-F238E27FC236}">
                <a16:creationId xmlns:a16="http://schemas.microsoft.com/office/drawing/2014/main" id="{525F488E-DEB6-2140-8628-2763548148B4}"/>
              </a:ext>
            </a:extLst>
          </p:cNvPr>
          <p:cNvSpPr/>
          <p:nvPr/>
        </p:nvSpPr>
        <p:spPr>
          <a:xfrm>
            <a:off x="4140375" y="3869833"/>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uble Bracket 16">
            <a:extLst>
              <a:ext uri="{FF2B5EF4-FFF2-40B4-BE49-F238E27FC236}">
                <a16:creationId xmlns:a16="http://schemas.microsoft.com/office/drawing/2014/main" id="{B9C016AE-3B74-7141-83D2-F535CD74B8EF}"/>
              </a:ext>
            </a:extLst>
          </p:cNvPr>
          <p:cNvSpPr/>
          <p:nvPr/>
        </p:nvSpPr>
        <p:spPr>
          <a:xfrm>
            <a:off x="7295632" y="3159294"/>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258CED-5497-9D48-85DC-B618219FBE56}"/>
                  </a:ext>
                </a:extLst>
              </p:cNvPr>
              <p:cNvSpPr txBox="1"/>
              <p:nvPr/>
            </p:nvSpPr>
            <p:spPr>
              <a:xfrm>
                <a:off x="7456270" y="339177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75258CED-5497-9D48-85DC-B618219FBE56}"/>
                  </a:ext>
                </a:extLst>
              </p:cNvPr>
              <p:cNvSpPr txBox="1">
                <a:spLocks noRot="1" noChangeAspect="1" noMove="1" noResize="1" noEditPoints="1" noAdjustHandles="1" noChangeArrowheads="1" noChangeShapeType="1" noTextEdit="1"/>
              </p:cNvSpPr>
              <p:nvPr/>
            </p:nvSpPr>
            <p:spPr>
              <a:xfrm>
                <a:off x="7456270" y="3391777"/>
                <a:ext cx="753762" cy="408253"/>
              </a:xfrm>
              <a:prstGeom prst="rect">
                <a:avLst/>
              </a:prstGeom>
              <a:blipFill>
                <a:blip r:embed="rId8"/>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232F38-6BCE-C749-AFFA-725ADA40C4D6}"/>
                  </a:ext>
                </a:extLst>
              </p:cNvPr>
              <p:cNvSpPr txBox="1"/>
              <p:nvPr/>
            </p:nvSpPr>
            <p:spPr>
              <a:xfrm>
                <a:off x="8160606"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E7232F38-6BCE-C749-AFFA-725ADA40C4D6}"/>
                  </a:ext>
                </a:extLst>
              </p:cNvPr>
              <p:cNvSpPr txBox="1">
                <a:spLocks noRot="1" noChangeAspect="1" noMove="1" noResize="1" noEditPoints="1" noAdjustHandles="1" noChangeArrowheads="1" noChangeShapeType="1" noTextEdit="1"/>
              </p:cNvSpPr>
              <p:nvPr/>
            </p:nvSpPr>
            <p:spPr>
              <a:xfrm>
                <a:off x="8160606" y="3391776"/>
                <a:ext cx="753762" cy="408253"/>
              </a:xfrm>
              <a:prstGeom prst="rect">
                <a:avLst/>
              </a:prstGeom>
              <a:blipFill>
                <a:blip r:embed="rId9"/>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4C4D2B-4EFB-FF4B-947C-57753D9AEF45}"/>
                  </a:ext>
                </a:extLst>
              </p:cNvPr>
              <p:cNvSpPr txBox="1"/>
              <p:nvPr/>
            </p:nvSpPr>
            <p:spPr>
              <a:xfrm>
                <a:off x="745627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0" name="TextBox 19">
                <a:extLst>
                  <a:ext uri="{FF2B5EF4-FFF2-40B4-BE49-F238E27FC236}">
                    <a16:creationId xmlns:a16="http://schemas.microsoft.com/office/drawing/2014/main" id="{044C4D2B-4EFB-FF4B-947C-57753D9AEF45}"/>
                  </a:ext>
                </a:extLst>
              </p:cNvPr>
              <p:cNvSpPr txBox="1">
                <a:spLocks noRot="1" noChangeAspect="1" noMove="1" noResize="1" noEditPoints="1" noAdjustHandles="1" noChangeArrowheads="1" noChangeShapeType="1" noTextEdit="1"/>
              </p:cNvSpPr>
              <p:nvPr/>
            </p:nvSpPr>
            <p:spPr>
              <a:xfrm>
                <a:off x="7456270" y="4171399"/>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D07D92-061C-EB49-A4E7-01E090F1198F}"/>
                  </a:ext>
                </a:extLst>
              </p:cNvPr>
              <p:cNvSpPr txBox="1"/>
              <p:nvPr/>
            </p:nvSpPr>
            <p:spPr>
              <a:xfrm>
                <a:off x="817914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1" name="TextBox 20">
                <a:extLst>
                  <a:ext uri="{FF2B5EF4-FFF2-40B4-BE49-F238E27FC236}">
                    <a16:creationId xmlns:a16="http://schemas.microsoft.com/office/drawing/2014/main" id="{ECD07D92-061C-EB49-A4E7-01E090F1198F}"/>
                  </a:ext>
                </a:extLst>
              </p:cNvPr>
              <p:cNvSpPr txBox="1">
                <a:spLocks noRot="1" noChangeAspect="1" noMove="1" noResize="1" noEditPoints="1" noAdjustHandles="1" noChangeArrowheads="1" noChangeShapeType="1" noTextEdit="1"/>
              </p:cNvSpPr>
              <p:nvPr/>
            </p:nvSpPr>
            <p:spPr>
              <a:xfrm>
                <a:off x="8179140" y="4171399"/>
                <a:ext cx="753762" cy="408253"/>
              </a:xfrm>
              <a:prstGeom prst="rect">
                <a:avLst/>
              </a:prstGeom>
              <a:blipFill>
                <a:blip r:embed="rId11"/>
                <a:stretch>
                  <a:fillRect l="-6667" b="-17647"/>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668D4704-9B09-2D47-A7A1-66CA87B036CC}"/>
              </a:ext>
            </a:extLst>
          </p:cNvPr>
          <p:cNvSpPr/>
          <p:nvPr/>
        </p:nvSpPr>
        <p:spPr>
          <a:xfrm>
            <a:off x="11153685" y="3139441"/>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2E784BD-A191-AC46-8C67-526013C7C10B}"/>
              </a:ext>
            </a:extLst>
          </p:cNvPr>
          <p:cNvSpPr txBox="1"/>
          <p:nvPr/>
        </p:nvSpPr>
        <p:spPr>
          <a:xfrm>
            <a:off x="11329939" y="3430697"/>
            <a:ext cx="359205"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5E8F7A5E-5F09-7446-B380-16F1E22CEA73}"/>
              </a:ext>
            </a:extLst>
          </p:cNvPr>
          <p:cNvSpPr txBox="1"/>
          <p:nvPr/>
        </p:nvSpPr>
        <p:spPr>
          <a:xfrm>
            <a:off x="11329939" y="4102724"/>
            <a:ext cx="359205" cy="369332"/>
          </a:xfrm>
          <a:prstGeom prst="rect">
            <a:avLst/>
          </a:prstGeom>
          <a:noFill/>
        </p:spPr>
        <p:txBody>
          <a:bodyPr wrap="square" rtlCol="0">
            <a:spAutoFit/>
          </a:bodyPr>
          <a:lstStyle/>
          <a:p>
            <a:r>
              <a:rPr lang="en-US" dirty="0"/>
              <a:t>1</a:t>
            </a:r>
          </a:p>
        </p:txBody>
      </p:sp>
      <p:sp>
        <p:nvSpPr>
          <p:cNvPr id="25" name="Double Bracket 24">
            <a:extLst>
              <a:ext uri="{FF2B5EF4-FFF2-40B4-BE49-F238E27FC236}">
                <a16:creationId xmlns:a16="http://schemas.microsoft.com/office/drawing/2014/main" id="{5A583F41-EFC5-DE4C-92A4-2A8814A9C99A}"/>
              </a:ext>
            </a:extLst>
          </p:cNvPr>
          <p:cNvSpPr/>
          <p:nvPr/>
        </p:nvSpPr>
        <p:spPr>
          <a:xfrm>
            <a:off x="9520879" y="3159295"/>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E8A344-ED4D-3748-A6D9-F578047F39DB}"/>
                  </a:ext>
                </a:extLst>
              </p:cNvPr>
              <p:cNvSpPr txBox="1"/>
              <p:nvPr/>
            </p:nvSpPr>
            <p:spPr>
              <a:xfrm>
                <a:off x="9580604"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53E8A344-ED4D-3748-A6D9-F578047F39DB}"/>
                  </a:ext>
                </a:extLst>
              </p:cNvPr>
              <p:cNvSpPr txBox="1">
                <a:spLocks noRot="1" noChangeAspect="1" noMove="1" noResize="1" noEditPoints="1" noAdjustHandles="1" noChangeArrowheads="1" noChangeShapeType="1" noTextEdit="1"/>
              </p:cNvSpPr>
              <p:nvPr/>
            </p:nvSpPr>
            <p:spPr>
              <a:xfrm>
                <a:off x="9580604" y="3391776"/>
                <a:ext cx="753762" cy="408253"/>
              </a:xfrm>
              <a:prstGeom prst="rect">
                <a:avLst/>
              </a:prstGeom>
              <a:blipFill>
                <a:blip r:embed="rId1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206CEE-3720-994C-AF93-4CA87F66C013}"/>
                  </a:ext>
                </a:extLst>
              </p:cNvPr>
              <p:cNvSpPr txBox="1"/>
              <p:nvPr/>
            </p:nvSpPr>
            <p:spPr>
              <a:xfrm>
                <a:off x="9593991" y="42414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7" name="TextBox 26">
                <a:extLst>
                  <a:ext uri="{FF2B5EF4-FFF2-40B4-BE49-F238E27FC236}">
                    <a16:creationId xmlns:a16="http://schemas.microsoft.com/office/drawing/2014/main" id="{0E206CEE-3720-994C-AF93-4CA87F66C013}"/>
                  </a:ext>
                </a:extLst>
              </p:cNvPr>
              <p:cNvSpPr txBox="1">
                <a:spLocks noRot="1" noChangeAspect="1" noMove="1" noResize="1" noEditPoints="1" noAdjustHandles="1" noChangeArrowheads="1" noChangeShapeType="1" noTextEdit="1"/>
              </p:cNvSpPr>
              <p:nvPr/>
            </p:nvSpPr>
            <p:spPr>
              <a:xfrm>
                <a:off x="9593991" y="4241423"/>
                <a:ext cx="753762" cy="408253"/>
              </a:xfrm>
              <a:prstGeom prst="rect">
                <a:avLst/>
              </a:prstGeom>
              <a:blipFill>
                <a:blip r:embed="rId13"/>
                <a:stretch>
                  <a:fillRect l="-4918" b="-18182"/>
                </a:stretch>
              </a:blipFill>
            </p:spPr>
            <p:txBody>
              <a:bodyPr/>
              <a:lstStyle/>
              <a:p>
                <a:r>
                  <a:rPr lang="en-US">
                    <a:noFill/>
                  </a:rPr>
                  <a:t> </a:t>
                </a:r>
              </a:p>
            </p:txBody>
          </p:sp>
        </mc:Fallback>
      </mc:AlternateContent>
      <p:sp>
        <p:nvSpPr>
          <p:cNvPr id="28" name="Multiply 27">
            <a:extLst>
              <a:ext uri="{FF2B5EF4-FFF2-40B4-BE49-F238E27FC236}">
                <a16:creationId xmlns:a16="http://schemas.microsoft.com/office/drawing/2014/main" id="{7154DE74-84B6-7C41-BAA9-310D4076122B}"/>
              </a:ext>
            </a:extLst>
          </p:cNvPr>
          <p:cNvSpPr/>
          <p:nvPr/>
        </p:nvSpPr>
        <p:spPr>
          <a:xfrm>
            <a:off x="9125631" y="3832609"/>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qual 28">
            <a:extLst>
              <a:ext uri="{FF2B5EF4-FFF2-40B4-BE49-F238E27FC236}">
                <a16:creationId xmlns:a16="http://schemas.microsoft.com/office/drawing/2014/main" id="{C352B934-AFAA-964B-9160-94D93FD99CA2}"/>
              </a:ext>
            </a:extLst>
          </p:cNvPr>
          <p:cNvSpPr/>
          <p:nvPr/>
        </p:nvSpPr>
        <p:spPr>
          <a:xfrm>
            <a:off x="10443347" y="3832609"/>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8BBF5CB7-5DB3-334E-BA05-EE452B4C7269}"/>
              </a:ext>
            </a:extLst>
          </p:cNvPr>
          <p:cNvCxnSpPr/>
          <p:nvPr/>
        </p:nvCxnSpPr>
        <p:spPr>
          <a:xfrm>
            <a:off x="6471504" y="2520778"/>
            <a:ext cx="0" cy="3262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15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D616-0012-8F40-BE3C-E5500E008911}"/>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F7E2BBC5-E0E2-8446-A57B-3C6329F8331A}"/>
              </a:ext>
            </a:extLst>
          </p:cNvPr>
          <p:cNvSpPr>
            <a:spLocks noGrp="1"/>
          </p:cNvSpPr>
          <p:nvPr>
            <p:ph idx="1"/>
          </p:nvPr>
        </p:nvSpPr>
        <p:spPr>
          <a:xfrm>
            <a:off x="998520" y="1804604"/>
            <a:ext cx="10515600" cy="4351338"/>
          </a:xfrm>
        </p:spPr>
        <p:txBody>
          <a:bodyPr/>
          <a:lstStyle/>
          <a:p>
            <a:pPr marL="0" indent="0">
              <a:buNone/>
            </a:pPr>
            <a:r>
              <a:rPr lang="en-US" dirty="0"/>
              <a:t>Controlled Not. It operates on 2 qubits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AB37AC0C-E4BD-1848-80FB-F69C7E5EA7FA}"/>
              </a:ext>
            </a:extLst>
          </p:cNvPr>
          <p:cNvCxnSpPr>
            <a:cxnSpLocks/>
          </p:cNvCxnSpPr>
          <p:nvPr/>
        </p:nvCxnSpPr>
        <p:spPr>
          <a:xfrm flipH="1">
            <a:off x="4280535" y="2537460"/>
            <a:ext cx="5715" cy="249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19BD6C-C95F-7B49-A242-967F053C20EB}"/>
              </a:ext>
            </a:extLst>
          </p:cNvPr>
          <p:cNvCxnSpPr/>
          <p:nvPr/>
        </p:nvCxnSpPr>
        <p:spPr>
          <a:xfrm>
            <a:off x="3268980" y="2926080"/>
            <a:ext cx="202311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CF0CCC-1E9F-CD43-A73C-B1208D60179A}"/>
              </a:ext>
            </a:extLst>
          </p:cNvPr>
          <p:cNvSpPr txBox="1"/>
          <p:nvPr/>
        </p:nvSpPr>
        <p:spPr>
          <a:xfrm>
            <a:off x="3531870" y="3143250"/>
            <a:ext cx="342900"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F3277EFC-3620-EB4A-A5B6-052D84DC7CF6}"/>
              </a:ext>
            </a:extLst>
          </p:cNvPr>
          <p:cNvSpPr txBox="1"/>
          <p:nvPr/>
        </p:nvSpPr>
        <p:spPr>
          <a:xfrm>
            <a:off x="3531870" y="3747254"/>
            <a:ext cx="342900"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0D7BEB32-EB6C-274A-A233-60302CDD5175}"/>
              </a:ext>
            </a:extLst>
          </p:cNvPr>
          <p:cNvSpPr txBox="1"/>
          <p:nvPr/>
        </p:nvSpPr>
        <p:spPr>
          <a:xfrm>
            <a:off x="4617720" y="3152001"/>
            <a:ext cx="342900" cy="369332"/>
          </a:xfrm>
          <a:prstGeom prst="rect">
            <a:avLst/>
          </a:prstGeom>
          <a:noFill/>
        </p:spPr>
        <p:txBody>
          <a:bodyPr wrap="square" rtlCol="0">
            <a:spAutoFit/>
          </a:bodyPr>
          <a:lstStyle/>
          <a:p>
            <a:r>
              <a:rPr lang="en-US" dirty="0"/>
              <a:t>0</a:t>
            </a:r>
          </a:p>
        </p:txBody>
      </p:sp>
      <p:sp>
        <p:nvSpPr>
          <p:cNvPr id="11" name="TextBox 10">
            <a:extLst>
              <a:ext uri="{FF2B5EF4-FFF2-40B4-BE49-F238E27FC236}">
                <a16:creationId xmlns:a16="http://schemas.microsoft.com/office/drawing/2014/main" id="{6F2B35D9-A1CC-3045-A3C9-C3D451E7CAF0}"/>
              </a:ext>
            </a:extLst>
          </p:cNvPr>
          <p:cNvSpPr txBox="1"/>
          <p:nvPr/>
        </p:nvSpPr>
        <p:spPr>
          <a:xfrm>
            <a:off x="4617720" y="3718215"/>
            <a:ext cx="342900"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6699EF95-DF17-0D44-9D66-2735285FA41E}"/>
              </a:ext>
            </a:extLst>
          </p:cNvPr>
          <p:cNvSpPr txBox="1"/>
          <p:nvPr/>
        </p:nvSpPr>
        <p:spPr>
          <a:xfrm>
            <a:off x="4562995" y="4351258"/>
            <a:ext cx="34290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5B5495B5-73EE-EB45-8DD0-771D8A274F37}"/>
              </a:ext>
            </a:extLst>
          </p:cNvPr>
          <p:cNvSpPr txBox="1"/>
          <p:nvPr/>
        </p:nvSpPr>
        <p:spPr>
          <a:xfrm>
            <a:off x="4585508" y="4815149"/>
            <a:ext cx="3429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B0BB8311-C994-4543-87DB-8F26142DCBFC}"/>
              </a:ext>
            </a:extLst>
          </p:cNvPr>
          <p:cNvSpPr txBox="1"/>
          <p:nvPr/>
        </p:nvSpPr>
        <p:spPr>
          <a:xfrm>
            <a:off x="3564255" y="4894778"/>
            <a:ext cx="342900"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784E02BF-8890-F942-9C17-AF73BADE9334}"/>
              </a:ext>
            </a:extLst>
          </p:cNvPr>
          <p:cNvSpPr txBox="1"/>
          <p:nvPr/>
        </p:nvSpPr>
        <p:spPr>
          <a:xfrm>
            <a:off x="3564255" y="4351258"/>
            <a:ext cx="3429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C0934B72-D1A9-5441-98C5-29D2F9273333}"/>
              </a:ext>
            </a:extLst>
          </p:cNvPr>
          <p:cNvSpPr txBox="1"/>
          <p:nvPr/>
        </p:nvSpPr>
        <p:spPr>
          <a:xfrm>
            <a:off x="3416661" y="2471916"/>
            <a:ext cx="751782" cy="369332"/>
          </a:xfrm>
          <a:prstGeom prst="rect">
            <a:avLst/>
          </a:prstGeom>
          <a:noFill/>
        </p:spPr>
        <p:txBody>
          <a:bodyPr wrap="square" rtlCol="0">
            <a:spAutoFit/>
          </a:bodyPr>
          <a:lstStyle/>
          <a:p>
            <a:r>
              <a:rPr lang="en-US" dirty="0" err="1"/>
              <a:t>Cin</a:t>
            </a:r>
            <a:endParaRPr lang="en-US" dirty="0"/>
          </a:p>
        </p:txBody>
      </p:sp>
      <p:sp>
        <p:nvSpPr>
          <p:cNvPr id="18" name="TextBox 17">
            <a:extLst>
              <a:ext uri="{FF2B5EF4-FFF2-40B4-BE49-F238E27FC236}">
                <a16:creationId xmlns:a16="http://schemas.microsoft.com/office/drawing/2014/main" id="{96DDE064-1AA9-AE46-8AB3-E31225E75F1D}"/>
              </a:ext>
            </a:extLst>
          </p:cNvPr>
          <p:cNvSpPr txBox="1"/>
          <p:nvPr/>
        </p:nvSpPr>
        <p:spPr>
          <a:xfrm>
            <a:off x="4510434" y="2458307"/>
            <a:ext cx="751782" cy="369332"/>
          </a:xfrm>
          <a:prstGeom prst="rect">
            <a:avLst/>
          </a:prstGeom>
          <a:noFill/>
        </p:spPr>
        <p:txBody>
          <a:bodyPr wrap="square" rtlCol="0">
            <a:spAutoFit/>
          </a:bodyPr>
          <a:lstStyle/>
          <a:p>
            <a:r>
              <a:rPr lang="en-US" dirty="0"/>
              <a:t>input</a:t>
            </a:r>
          </a:p>
        </p:txBody>
      </p:sp>
      <p:sp>
        <p:nvSpPr>
          <p:cNvPr id="20" name="TextBox 19">
            <a:extLst>
              <a:ext uri="{FF2B5EF4-FFF2-40B4-BE49-F238E27FC236}">
                <a16:creationId xmlns:a16="http://schemas.microsoft.com/office/drawing/2014/main" id="{6831DB44-5E48-1D46-834D-54930ED3B95B}"/>
              </a:ext>
            </a:extLst>
          </p:cNvPr>
          <p:cNvSpPr txBox="1"/>
          <p:nvPr/>
        </p:nvSpPr>
        <p:spPr>
          <a:xfrm>
            <a:off x="5753100" y="3143250"/>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5C428EAB-3C4A-6E46-A8DF-7665C157CB4D}"/>
              </a:ext>
            </a:extLst>
          </p:cNvPr>
          <p:cNvSpPr txBox="1"/>
          <p:nvPr/>
        </p:nvSpPr>
        <p:spPr>
          <a:xfrm>
            <a:off x="5749636" y="3744483"/>
            <a:ext cx="34290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9A8A1D3A-B3E8-0A46-B631-5DF8F786CC31}"/>
              </a:ext>
            </a:extLst>
          </p:cNvPr>
          <p:cNvSpPr txBox="1"/>
          <p:nvPr/>
        </p:nvSpPr>
        <p:spPr>
          <a:xfrm>
            <a:off x="5758295" y="4844534"/>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6D475313-F881-8543-AC40-F3F44D345264}"/>
              </a:ext>
            </a:extLst>
          </p:cNvPr>
          <p:cNvSpPr txBox="1"/>
          <p:nvPr/>
        </p:nvSpPr>
        <p:spPr>
          <a:xfrm>
            <a:off x="5758295" y="4300017"/>
            <a:ext cx="3429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37F002AE-A664-D643-8C06-D112A8B928A7}"/>
              </a:ext>
            </a:extLst>
          </p:cNvPr>
          <p:cNvSpPr txBox="1"/>
          <p:nvPr/>
        </p:nvSpPr>
        <p:spPr>
          <a:xfrm>
            <a:off x="5545194" y="2458307"/>
            <a:ext cx="844173" cy="369332"/>
          </a:xfrm>
          <a:prstGeom prst="rect">
            <a:avLst/>
          </a:prstGeom>
          <a:noFill/>
        </p:spPr>
        <p:txBody>
          <a:bodyPr wrap="square" rtlCol="0">
            <a:spAutoFit/>
          </a:bodyPr>
          <a:lstStyle/>
          <a:p>
            <a:r>
              <a:rPr lang="en-US" dirty="0"/>
              <a:t>output</a:t>
            </a:r>
          </a:p>
        </p:txBody>
      </p:sp>
      <p:sp>
        <p:nvSpPr>
          <p:cNvPr id="25" name="Double Bracket 24">
            <a:extLst>
              <a:ext uri="{FF2B5EF4-FFF2-40B4-BE49-F238E27FC236}">
                <a16:creationId xmlns:a16="http://schemas.microsoft.com/office/drawing/2014/main" id="{F66C97E9-601C-4547-81DB-8367AC0A8717}"/>
              </a:ext>
            </a:extLst>
          </p:cNvPr>
          <p:cNvSpPr/>
          <p:nvPr/>
        </p:nvSpPr>
        <p:spPr>
          <a:xfrm>
            <a:off x="9076557" y="3261504"/>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E71A242-0AC0-7947-B263-EB085BC0A439}"/>
              </a:ext>
            </a:extLst>
          </p:cNvPr>
          <p:cNvSpPr txBox="1"/>
          <p:nvPr/>
        </p:nvSpPr>
        <p:spPr>
          <a:xfrm>
            <a:off x="9259924" y="3312745"/>
            <a:ext cx="342900"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327C5F81-AFB9-7A4D-B2A0-8F84E358DCC6}"/>
              </a:ext>
            </a:extLst>
          </p:cNvPr>
          <p:cNvSpPr txBox="1"/>
          <p:nvPr/>
        </p:nvSpPr>
        <p:spPr>
          <a:xfrm>
            <a:off x="9688328" y="3312745"/>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2A905B04-2989-6646-930E-D7EC21FD947F}"/>
              </a:ext>
            </a:extLst>
          </p:cNvPr>
          <p:cNvSpPr txBox="1"/>
          <p:nvPr/>
        </p:nvSpPr>
        <p:spPr>
          <a:xfrm>
            <a:off x="10058238" y="3312745"/>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E963116B-476D-8D46-8FF0-CD37148990F8}"/>
              </a:ext>
            </a:extLst>
          </p:cNvPr>
          <p:cNvSpPr txBox="1"/>
          <p:nvPr/>
        </p:nvSpPr>
        <p:spPr>
          <a:xfrm>
            <a:off x="10420402" y="3316657"/>
            <a:ext cx="342900" cy="36933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3EA71DF4-EE5E-BD47-8C0A-569E070FD92E}"/>
              </a:ext>
            </a:extLst>
          </p:cNvPr>
          <p:cNvSpPr txBox="1"/>
          <p:nvPr/>
        </p:nvSpPr>
        <p:spPr>
          <a:xfrm>
            <a:off x="9242292" y="3734339"/>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B46355CC-633A-1D4F-A7F1-D7B55B6F5B83}"/>
              </a:ext>
            </a:extLst>
          </p:cNvPr>
          <p:cNvSpPr txBox="1"/>
          <p:nvPr/>
        </p:nvSpPr>
        <p:spPr>
          <a:xfrm>
            <a:off x="9682347" y="3744483"/>
            <a:ext cx="342900"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0E47E8E3-E45A-1746-BE7A-BDEC44208BC2}"/>
              </a:ext>
            </a:extLst>
          </p:cNvPr>
          <p:cNvSpPr txBox="1"/>
          <p:nvPr/>
        </p:nvSpPr>
        <p:spPr>
          <a:xfrm>
            <a:off x="10051097" y="3733318"/>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13090A1-6806-4943-80DA-0E3AC65703A1}"/>
              </a:ext>
            </a:extLst>
          </p:cNvPr>
          <p:cNvSpPr txBox="1"/>
          <p:nvPr/>
        </p:nvSpPr>
        <p:spPr>
          <a:xfrm>
            <a:off x="10428034" y="374448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E0F49D9A-B72C-884E-8399-EBEF57505E21}"/>
              </a:ext>
            </a:extLst>
          </p:cNvPr>
          <p:cNvSpPr txBox="1"/>
          <p:nvPr/>
        </p:nvSpPr>
        <p:spPr>
          <a:xfrm>
            <a:off x="9228337" y="4108350"/>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AADCF653-E03E-7242-A0C7-61CEC64D0E35}"/>
              </a:ext>
            </a:extLst>
          </p:cNvPr>
          <p:cNvSpPr txBox="1"/>
          <p:nvPr/>
        </p:nvSpPr>
        <p:spPr>
          <a:xfrm>
            <a:off x="9668392" y="4118494"/>
            <a:ext cx="342900" cy="369332"/>
          </a:xfrm>
          <a:prstGeom prst="rect">
            <a:avLst/>
          </a:prstGeom>
          <a:noFill/>
        </p:spPr>
        <p:txBody>
          <a:bodyPr wrap="square" rtlCol="0">
            <a:spAutoFit/>
          </a:bodyPr>
          <a:lstStyle/>
          <a:p>
            <a:r>
              <a:rPr lang="en-US" dirty="0"/>
              <a:t>0</a:t>
            </a:r>
          </a:p>
        </p:txBody>
      </p:sp>
      <p:sp>
        <p:nvSpPr>
          <p:cNvPr id="36" name="TextBox 35">
            <a:extLst>
              <a:ext uri="{FF2B5EF4-FFF2-40B4-BE49-F238E27FC236}">
                <a16:creationId xmlns:a16="http://schemas.microsoft.com/office/drawing/2014/main" id="{3417F5EB-3208-6740-9878-4465E79C1928}"/>
              </a:ext>
            </a:extLst>
          </p:cNvPr>
          <p:cNvSpPr txBox="1"/>
          <p:nvPr/>
        </p:nvSpPr>
        <p:spPr>
          <a:xfrm>
            <a:off x="10037142" y="4107329"/>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D8D98B27-84EB-194F-BA86-F9503AED04DA}"/>
              </a:ext>
            </a:extLst>
          </p:cNvPr>
          <p:cNvSpPr txBox="1"/>
          <p:nvPr/>
        </p:nvSpPr>
        <p:spPr>
          <a:xfrm>
            <a:off x="10414079" y="4118494"/>
            <a:ext cx="342900" cy="36933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FEC83D33-CD3A-DC47-8604-F64E97D80F69}"/>
              </a:ext>
            </a:extLst>
          </p:cNvPr>
          <p:cNvSpPr txBox="1"/>
          <p:nvPr/>
        </p:nvSpPr>
        <p:spPr>
          <a:xfrm>
            <a:off x="9228337" y="4429998"/>
            <a:ext cx="342900" cy="369332"/>
          </a:xfrm>
          <a:prstGeom prst="rect">
            <a:avLst/>
          </a:prstGeom>
          <a:noFill/>
        </p:spPr>
        <p:txBody>
          <a:bodyPr wrap="square" rtlCol="0">
            <a:spAutoFit/>
          </a:bodyPr>
          <a:lstStyle/>
          <a:p>
            <a:r>
              <a:rPr lang="en-US" dirty="0"/>
              <a:t>0</a:t>
            </a:r>
          </a:p>
        </p:txBody>
      </p:sp>
      <p:sp>
        <p:nvSpPr>
          <p:cNvPr id="39" name="TextBox 38">
            <a:extLst>
              <a:ext uri="{FF2B5EF4-FFF2-40B4-BE49-F238E27FC236}">
                <a16:creationId xmlns:a16="http://schemas.microsoft.com/office/drawing/2014/main" id="{E4D7E983-2EAB-474E-A60F-149F0AC87FDD}"/>
              </a:ext>
            </a:extLst>
          </p:cNvPr>
          <p:cNvSpPr txBox="1"/>
          <p:nvPr/>
        </p:nvSpPr>
        <p:spPr>
          <a:xfrm>
            <a:off x="9668392" y="4440142"/>
            <a:ext cx="342900" cy="369332"/>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07150DC6-C588-4E40-82B6-57BC145956E8}"/>
              </a:ext>
            </a:extLst>
          </p:cNvPr>
          <p:cNvSpPr txBox="1"/>
          <p:nvPr/>
        </p:nvSpPr>
        <p:spPr>
          <a:xfrm>
            <a:off x="10037142" y="4428977"/>
            <a:ext cx="342900" cy="369332"/>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72524D95-B3AC-1447-AEBA-25028E27ABB3}"/>
              </a:ext>
            </a:extLst>
          </p:cNvPr>
          <p:cNvSpPr txBox="1"/>
          <p:nvPr/>
        </p:nvSpPr>
        <p:spPr>
          <a:xfrm>
            <a:off x="10414079" y="4440142"/>
            <a:ext cx="342900" cy="369332"/>
          </a:xfrm>
          <a:prstGeom prst="rect">
            <a:avLst/>
          </a:prstGeom>
          <a:noFill/>
        </p:spPr>
        <p:txBody>
          <a:bodyPr wrap="square" rtlCol="0">
            <a:spAutoFit/>
          </a:bodyPr>
          <a:lstStyle/>
          <a:p>
            <a:r>
              <a:rPr lang="en-US" dirty="0"/>
              <a:t>0</a:t>
            </a:r>
          </a:p>
        </p:txBody>
      </p:sp>
      <p:sp>
        <p:nvSpPr>
          <p:cNvPr id="4" name="TextBox 3">
            <a:extLst>
              <a:ext uri="{FF2B5EF4-FFF2-40B4-BE49-F238E27FC236}">
                <a16:creationId xmlns:a16="http://schemas.microsoft.com/office/drawing/2014/main" id="{5C90FD22-37EE-BF43-AED8-8E1216EC6E87}"/>
              </a:ext>
            </a:extLst>
          </p:cNvPr>
          <p:cNvSpPr txBox="1"/>
          <p:nvPr/>
        </p:nvSpPr>
        <p:spPr>
          <a:xfrm>
            <a:off x="8514795" y="2583970"/>
            <a:ext cx="1714893" cy="646331"/>
          </a:xfrm>
          <a:prstGeom prst="rect">
            <a:avLst/>
          </a:prstGeom>
          <a:noFill/>
        </p:spPr>
        <p:txBody>
          <a:bodyPr wrap="none" rtlCol="0">
            <a:spAutoFit/>
          </a:bodyPr>
          <a:lstStyle/>
          <a:p>
            <a:r>
              <a:rPr lang="en-US" dirty="0"/>
              <a:t>Matrix notation:</a:t>
            </a:r>
          </a:p>
          <a:p>
            <a:endParaRPr lang="en-US" dirty="0"/>
          </a:p>
        </p:txBody>
      </p:sp>
    </p:spTree>
    <p:extLst>
      <p:ext uri="{BB962C8B-B14F-4D97-AF65-F5344CB8AC3E}">
        <p14:creationId xmlns:p14="http://schemas.microsoft.com/office/powerpoint/2010/main" val="49516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qubits in base state</a:t>
            </a:r>
          </a:p>
          <a:p>
            <a:pPr marL="0" indent="0">
              <a:buNone/>
            </a:pPr>
            <a:r>
              <a:rPr lang="en-US" dirty="0"/>
              <a:t>CNOT(1, 0)</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2126512"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19F5EDCE-4F1C-9D40-B459-1DC2BE63ECE4}"/>
              </a:ext>
            </a:extLst>
          </p:cNvPr>
          <p:cNvSpPr txBox="1"/>
          <p:nvPr/>
        </p:nvSpPr>
        <p:spPr>
          <a:xfrm>
            <a:off x="2147776" y="3537467"/>
            <a:ext cx="180754"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4908F3C1-C3DB-3F49-908F-EB3E66AEA2EF}"/>
              </a:ext>
            </a:extLst>
          </p:cNvPr>
          <p:cNvSpPr txBox="1"/>
          <p:nvPr/>
        </p:nvSpPr>
        <p:spPr>
          <a:xfrm>
            <a:off x="2147776" y="4112752"/>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C337C00-AC0A-DA49-BA5F-F6C3B93FBFBC}"/>
              </a:ext>
            </a:extLst>
          </p:cNvPr>
          <p:cNvSpPr txBox="1"/>
          <p:nvPr/>
        </p:nvSpPr>
        <p:spPr>
          <a:xfrm>
            <a:off x="3001924" y="3537467"/>
            <a:ext cx="180754"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7C5B4A6D-C2EF-1D41-9AC1-6F758191187F}"/>
              </a:ext>
            </a:extLst>
          </p:cNvPr>
          <p:cNvSpPr txBox="1"/>
          <p:nvPr/>
        </p:nvSpPr>
        <p:spPr>
          <a:xfrm>
            <a:off x="3001924" y="4112752"/>
            <a:ext cx="180754" cy="369332"/>
          </a:xfrm>
          <a:prstGeom prst="rect">
            <a:avLst/>
          </a:prstGeom>
          <a:noFill/>
        </p:spPr>
        <p:txBody>
          <a:bodyPr wrap="square" rtlCol="0">
            <a:spAutoFit/>
          </a:bodyPr>
          <a:lstStyle/>
          <a:p>
            <a:r>
              <a:rPr lang="en-US" dirty="0"/>
              <a:t>0</a:t>
            </a:r>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1" y="3172333"/>
            <a:ext cx="180754"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421610" y="3600042"/>
            <a:ext cx="180754"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8F0ACA32-5C22-1F41-B924-16B23F506EED}"/>
              </a:ext>
            </a:extLst>
          </p:cNvPr>
          <p:cNvSpPr txBox="1"/>
          <p:nvPr/>
        </p:nvSpPr>
        <p:spPr>
          <a:xfrm>
            <a:off x="5414911" y="3971704"/>
            <a:ext cx="180754"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66CFB372-9DB8-2846-97B8-68B098FC25FA}"/>
              </a:ext>
            </a:extLst>
          </p:cNvPr>
          <p:cNvSpPr txBox="1"/>
          <p:nvPr/>
        </p:nvSpPr>
        <p:spPr>
          <a:xfrm>
            <a:off x="5421610" y="4380391"/>
            <a:ext cx="180754" cy="36933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67E678D-58F5-D44A-9F16-C80E3341A73C}"/>
              </a:ext>
            </a:extLst>
          </p:cNvPr>
          <p:cNvSpPr txBox="1"/>
          <p:nvPr/>
        </p:nvSpPr>
        <p:spPr>
          <a:xfrm>
            <a:off x="8897351" y="3118432"/>
            <a:ext cx="180754" cy="369332"/>
          </a:xfrm>
          <a:prstGeom prst="rect">
            <a:avLst/>
          </a:prstGeom>
          <a:noFill/>
        </p:spPr>
        <p:txBody>
          <a:bodyPr wrap="square" rtlCol="0">
            <a:spAutoFit/>
          </a:bodyPr>
          <a:lstStyle/>
          <a:p>
            <a:r>
              <a:rPr lang="en-US" dirty="0"/>
              <a:t>0</a:t>
            </a:r>
          </a:p>
        </p:txBody>
      </p:sp>
      <p:sp>
        <p:nvSpPr>
          <p:cNvPr id="42" name="TextBox 41">
            <a:extLst>
              <a:ext uri="{FF2B5EF4-FFF2-40B4-BE49-F238E27FC236}">
                <a16:creationId xmlns:a16="http://schemas.microsoft.com/office/drawing/2014/main" id="{F61713B5-F6CC-214D-A5D0-1137CC93C023}"/>
              </a:ext>
            </a:extLst>
          </p:cNvPr>
          <p:cNvSpPr txBox="1"/>
          <p:nvPr/>
        </p:nvSpPr>
        <p:spPr>
          <a:xfrm>
            <a:off x="8920950" y="3546141"/>
            <a:ext cx="180754" cy="369332"/>
          </a:xfrm>
          <a:prstGeom prst="rect">
            <a:avLst/>
          </a:prstGeom>
          <a:noFill/>
        </p:spPr>
        <p:txBody>
          <a:bodyPr wrap="square" rtlCol="0">
            <a:spAutoFit/>
          </a:bodyPr>
          <a:lstStyle/>
          <a:p>
            <a:r>
              <a:rPr lang="en-US" dirty="0"/>
              <a:t>0</a:t>
            </a:r>
          </a:p>
        </p:txBody>
      </p:sp>
      <p:sp>
        <p:nvSpPr>
          <p:cNvPr id="43" name="TextBox 42">
            <a:extLst>
              <a:ext uri="{FF2B5EF4-FFF2-40B4-BE49-F238E27FC236}">
                <a16:creationId xmlns:a16="http://schemas.microsoft.com/office/drawing/2014/main" id="{7003AA04-3DBD-6F4F-A2DC-7BF797649F71}"/>
              </a:ext>
            </a:extLst>
          </p:cNvPr>
          <p:cNvSpPr txBox="1"/>
          <p:nvPr/>
        </p:nvSpPr>
        <p:spPr>
          <a:xfrm>
            <a:off x="8914251" y="3917803"/>
            <a:ext cx="180754" cy="369332"/>
          </a:xfrm>
          <a:prstGeom prst="rect">
            <a:avLst/>
          </a:prstGeom>
          <a:noFill/>
        </p:spPr>
        <p:txBody>
          <a:bodyPr wrap="square" rtlCol="0">
            <a:spAutoFit/>
          </a:bodyPr>
          <a:lstStyle/>
          <a:p>
            <a:r>
              <a:rPr lang="en-US" dirty="0"/>
              <a:t>1</a:t>
            </a:r>
          </a:p>
        </p:txBody>
      </p:sp>
      <p:sp>
        <p:nvSpPr>
          <p:cNvPr id="44" name="TextBox 43">
            <a:extLst>
              <a:ext uri="{FF2B5EF4-FFF2-40B4-BE49-F238E27FC236}">
                <a16:creationId xmlns:a16="http://schemas.microsoft.com/office/drawing/2014/main" id="{DFA6C851-1FE9-3748-8BAA-A39F704F30AB}"/>
              </a:ext>
            </a:extLst>
          </p:cNvPr>
          <p:cNvSpPr txBox="1"/>
          <p:nvPr/>
        </p:nvSpPr>
        <p:spPr>
          <a:xfrm>
            <a:off x="8920950" y="4326490"/>
            <a:ext cx="180754" cy="369332"/>
          </a:xfrm>
          <a:prstGeom prst="rect">
            <a:avLst/>
          </a:prstGeom>
          <a:noFill/>
        </p:spPr>
        <p:txBody>
          <a:bodyPr wrap="square" rtlCol="0">
            <a:spAutoFit/>
          </a:bodyPr>
          <a:lstStyle/>
          <a:p>
            <a:r>
              <a:rPr lang="en-US" dirty="0"/>
              <a:t>0</a:t>
            </a:r>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D1E43046-64E4-4E4B-B142-585347FF3E2A}"/>
              </a:ext>
            </a:extLst>
          </p:cNvPr>
          <p:cNvSpPr txBox="1"/>
          <p:nvPr/>
        </p:nvSpPr>
        <p:spPr>
          <a:xfrm>
            <a:off x="9881892" y="3138405"/>
            <a:ext cx="180754"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264914D3-8574-1642-B65B-57A23737F351}"/>
              </a:ext>
            </a:extLst>
          </p:cNvPr>
          <p:cNvSpPr txBox="1"/>
          <p:nvPr/>
        </p:nvSpPr>
        <p:spPr>
          <a:xfrm>
            <a:off x="9905491" y="3566114"/>
            <a:ext cx="180754" cy="369332"/>
          </a:xfrm>
          <a:prstGeom prst="rect">
            <a:avLst/>
          </a:prstGeom>
          <a:noFill/>
        </p:spPr>
        <p:txBody>
          <a:bodyPr wrap="square" rtlCol="0">
            <a:spAutoFit/>
          </a:bodyPr>
          <a:lstStyle/>
          <a:p>
            <a:r>
              <a:rPr lang="en-US" dirty="0"/>
              <a:t>0</a:t>
            </a:r>
          </a:p>
        </p:txBody>
      </p:sp>
      <p:sp>
        <p:nvSpPr>
          <p:cNvPr id="58" name="TextBox 57">
            <a:extLst>
              <a:ext uri="{FF2B5EF4-FFF2-40B4-BE49-F238E27FC236}">
                <a16:creationId xmlns:a16="http://schemas.microsoft.com/office/drawing/2014/main" id="{66E5EC3E-475B-FE4E-A3D7-3642CF315EC4}"/>
              </a:ext>
            </a:extLst>
          </p:cNvPr>
          <p:cNvSpPr txBox="1"/>
          <p:nvPr/>
        </p:nvSpPr>
        <p:spPr>
          <a:xfrm>
            <a:off x="9898792" y="3937776"/>
            <a:ext cx="180754" cy="369332"/>
          </a:xfrm>
          <a:prstGeom prst="rect">
            <a:avLst/>
          </a:prstGeom>
          <a:noFill/>
        </p:spPr>
        <p:txBody>
          <a:bodyPr wrap="square" rtlCol="0">
            <a:spAutoFit/>
          </a:bodyPr>
          <a:lstStyle/>
          <a:p>
            <a:r>
              <a:rPr lang="en-US" dirty="0"/>
              <a:t>0</a:t>
            </a:r>
          </a:p>
        </p:txBody>
      </p:sp>
      <p:sp>
        <p:nvSpPr>
          <p:cNvPr id="59" name="TextBox 58">
            <a:extLst>
              <a:ext uri="{FF2B5EF4-FFF2-40B4-BE49-F238E27FC236}">
                <a16:creationId xmlns:a16="http://schemas.microsoft.com/office/drawing/2014/main" id="{BC972032-3D37-CD48-87FD-E560CA4F90E9}"/>
              </a:ext>
            </a:extLst>
          </p:cNvPr>
          <p:cNvSpPr txBox="1"/>
          <p:nvPr/>
        </p:nvSpPr>
        <p:spPr>
          <a:xfrm>
            <a:off x="9905491" y="4346463"/>
            <a:ext cx="180754" cy="369332"/>
          </a:xfrm>
          <a:prstGeom prst="rect">
            <a:avLst/>
          </a:prstGeom>
          <a:noFill/>
        </p:spPr>
        <p:txBody>
          <a:bodyPr wrap="square" rtlCol="0">
            <a:spAutoFit/>
          </a:bodyPr>
          <a:lstStyle/>
          <a:p>
            <a:r>
              <a:rPr lang="en-US" dirty="0"/>
              <a:t>1</a:t>
            </a:r>
          </a:p>
        </p:txBody>
      </p:sp>
      <p:sp>
        <p:nvSpPr>
          <p:cNvPr id="67" name="Double Bracket 66">
            <a:extLst>
              <a:ext uri="{FF2B5EF4-FFF2-40B4-BE49-F238E27FC236}">
                <a16:creationId xmlns:a16="http://schemas.microsoft.com/office/drawing/2014/main" id="{E338ECB6-E600-8247-BFE0-23D4417FF5A5}"/>
              </a:ext>
            </a:extLst>
          </p:cNvPr>
          <p:cNvSpPr/>
          <p:nvPr/>
        </p:nvSpPr>
        <p:spPr>
          <a:xfrm>
            <a:off x="10918409"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2FD5F712-0393-7C46-85DF-3581D813D6F3}"/>
              </a:ext>
            </a:extLst>
          </p:cNvPr>
          <p:cNvSpPr txBox="1"/>
          <p:nvPr/>
        </p:nvSpPr>
        <p:spPr>
          <a:xfrm>
            <a:off x="10939673" y="3296767"/>
            <a:ext cx="180754" cy="369332"/>
          </a:xfrm>
          <a:prstGeom prst="rect">
            <a:avLst/>
          </a:prstGeom>
          <a:noFill/>
        </p:spPr>
        <p:txBody>
          <a:bodyPr wrap="square" rtlCol="0">
            <a:spAutoFit/>
          </a:bodyPr>
          <a:lstStyle/>
          <a:p>
            <a:r>
              <a:rPr lang="en-US" dirty="0"/>
              <a:t>0</a:t>
            </a:r>
          </a:p>
        </p:txBody>
      </p:sp>
      <p:sp>
        <p:nvSpPr>
          <p:cNvPr id="69" name="TextBox 68">
            <a:extLst>
              <a:ext uri="{FF2B5EF4-FFF2-40B4-BE49-F238E27FC236}">
                <a16:creationId xmlns:a16="http://schemas.microsoft.com/office/drawing/2014/main" id="{945A81AD-FE23-4346-AFB6-68782507B19D}"/>
              </a:ext>
            </a:extLst>
          </p:cNvPr>
          <p:cNvSpPr txBox="1"/>
          <p:nvPr/>
        </p:nvSpPr>
        <p:spPr>
          <a:xfrm>
            <a:off x="10939673" y="3872052"/>
            <a:ext cx="180754" cy="369332"/>
          </a:xfrm>
          <a:prstGeom prst="rect">
            <a:avLst/>
          </a:prstGeom>
          <a:noFill/>
        </p:spPr>
        <p:txBody>
          <a:bodyPr wrap="square" rtlCol="0">
            <a:spAutoFit/>
          </a:bodyPr>
          <a:lstStyle/>
          <a:p>
            <a:r>
              <a:rPr lang="en-US" dirty="0"/>
              <a:t>1</a:t>
            </a:r>
          </a:p>
        </p:txBody>
      </p:sp>
      <p:sp>
        <p:nvSpPr>
          <p:cNvPr id="70" name="Double Bracket 69">
            <a:extLst>
              <a:ext uri="{FF2B5EF4-FFF2-40B4-BE49-F238E27FC236}">
                <a16:creationId xmlns:a16="http://schemas.microsoft.com/office/drawing/2014/main" id="{969DF55F-0E65-F94E-BFAB-D0A5B5CAE6E9}"/>
              </a:ext>
            </a:extLst>
          </p:cNvPr>
          <p:cNvSpPr/>
          <p:nvPr/>
        </p:nvSpPr>
        <p:spPr>
          <a:xfrm>
            <a:off x="11772557"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A938000B-DDDD-834F-9934-AD99C9BCD398}"/>
              </a:ext>
            </a:extLst>
          </p:cNvPr>
          <p:cNvSpPr txBox="1"/>
          <p:nvPr/>
        </p:nvSpPr>
        <p:spPr>
          <a:xfrm>
            <a:off x="11793821" y="3296767"/>
            <a:ext cx="180754" cy="369332"/>
          </a:xfrm>
          <a:prstGeom prst="rect">
            <a:avLst/>
          </a:prstGeom>
          <a:noFill/>
        </p:spPr>
        <p:txBody>
          <a:bodyPr wrap="square" rtlCol="0">
            <a:spAutoFit/>
          </a:bodyPr>
          <a:lstStyle/>
          <a:p>
            <a:r>
              <a:rPr lang="en-US" dirty="0"/>
              <a:t>0</a:t>
            </a:r>
          </a:p>
        </p:txBody>
      </p:sp>
      <p:sp>
        <p:nvSpPr>
          <p:cNvPr id="72" name="TextBox 71">
            <a:extLst>
              <a:ext uri="{FF2B5EF4-FFF2-40B4-BE49-F238E27FC236}">
                <a16:creationId xmlns:a16="http://schemas.microsoft.com/office/drawing/2014/main" id="{215D5A3D-B62A-E54F-9C3E-BB9960CA26EA}"/>
              </a:ext>
            </a:extLst>
          </p:cNvPr>
          <p:cNvSpPr txBox="1"/>
          <p:nvPr/>
        </p:nvSpPr>
        <p:spPr>
          <a:xfrm>
            <a:off x="11793821" y="3872052"/>
            <a:ext cx="180754" cy="369332"/>
          </a:xfrm>
          <a:prstGeom prst="rect">
            <a:avLst/>
          </a:prstGeom>
          <a:noFill/>
        </p:spPr>
        <p:txBody>
          <a:bodyPr wrap="square" rtlCol="0">
            <a:spAutoFit/>
          </a:bodyPr>
          <a:lstStyle/>
          <a:p>
            <a:r>
              <a:rPr lang="en-US" dirty="0"/>
              <a:t>1</a:t>
            </a:r>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56089EAF-D7BA-4141-A409-A76AB7D5E6C6}"/>
              </a:ext>
            </a:extLst>
          </p:cNvPr>
          <p:cNvSpPr/>
          <p:nvPr/>
        </p:nvSpPr>
        <p:spPr>
          <a:xfrm>
            <a:off x="11368878" y="3646984"/>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CAFAC92E-EAAC-E045-A84F-96A04B5C8953}"/>
              </a:ext>
            </a:extLst>
          </p:cNvPr>
          <p:cNvSpPr/>
          <p:nvPr/>
        </p:nvSpPr>
        <p:spPr>
          <a:xfrm>
            <a:off x="11463231" y="3769075"/>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9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superposed qubits</a:t>
            </a:r>
          </a:p>
          <a:p>
            <a:pPr marL="0" indent="0">
              <a:buNone/>
            </a:pPr>
            <a:r>
              <a:rPr lang="en-US" dirty="0"/>
              <a:t>CNOT(superposed 0, superposed 1)</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0" y="3172333"/>
            <a:ext cx="612915" cy="369332"/>
          </a:xfrm>
          <a:prstGeom prst="rect">
            <a:avLst/>
          </a:prstGeom>
          <a:noFill/>
        </p:spPr>
        <p:txBody>
          <a:bodyPr wrap="square" rtlCol="0">
            <a:spAutoFit/>
          </a:bodyPr>
          <a:lstStyle/>
          <a:p>
            <a:r>
              <a:rPr lang="en-US" dirty="0"/>
              <a:t>1/2</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301213" y="3600042"/>
            <a:ext cx="642511" cy="369332"/>
          </a:xfrm>
          <a:prstGeom prst="rect">
            <a:avLst/>
          </a:prstGeom>
          <a:noFill/>
        </p:spPr>
        <p:txBody>
          <a:bodyPr wrap="square" rtlCol="0">
            <a:spAutoFit/>
          </a:bodyPr>
          <a:lstStyle/>
          <a:p>
            <a:r>
              <a:rPr lang="en-US" dirty="0"/>
              <a:t>-1/2</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F81B22-568C-3C46-9FA0-A555D9B755D3}"/>
                  </a:ext>
                </a:extLst>
              </p:cNvPr>
              <p:cNvSpPr txBox="1"/>
              <p:nvPr/>
            </p:nvSpPr>
            <p:spPr>
              <a:xfrm>
                <a:off x="2940932" y="351595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0" name="TextBox 59">
                <a:extLst>
                  <a:ext uri="{FF2B5EF4-FFF2-40B4-BE49-F238E27FC236}">
                    <a16:creationId xmlns:a16="http://schemas.microsoft.com/office/drawing/2014/main" id="{3DF81B22-568C-3C46-9FA0-A555D9B755D3}"/>
                  </a:ext>
                </a:extLst>
              </p:cNvPr>
              <p:cNvSpPr txBox="1">
                <a:spLocks noRot="1" noChangeAspect="1" noMove="1" noResize="1" noEditPoints="1" noAdjustHandles="1" noChangeArrowheads="1" noChangeShapeType="1" noTextEdit="1"/>
              </p:cNvSpPr>
              <p:nvPr/>
            </p:nvSpPr>
            <p:spPr>
              <a:xfrm>
                <a:off x="2940932" y="3515950"/>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764E3D-4377-0B41-A17E-BC5C81F772FD}"/>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D3764E3D-4377-0B41-A17E-BC5C81F772FD}"/>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3"/>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EF39158-C3AD-3B42-B1BE-48306B46C91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2EF39158-C3AD-3B42-B1BE-48306B46C91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4"/>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F02C266-04FC-FB49-9EE3-D246806B7BDA}"/>
                  </a:ext>
                </a:extLst>
              </p:cNvPr>
              <p:cNvSpPr txBox="1"/>
              <p:nvPr/>
            </p:nvSpPr>
            <p:spPr>
              <a:xfrm>
                <a:off x="2909794" y="421788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3" name="TextBox 62">
                <a:extLst>
                  <a:ext uri="{FF2B5EF4-FFF2-40B4-BE49-F238E27FC236}">
                    <a16:creationId xmlns:a16="http://schemas.microsoft.com/office/drawing/2014/main" id="{DF02C266-04FC-FB49-9EE3-D246806B7BDA}"/>
                  </a:ext>
                </a:extLst>
              </p:cNvPr>
              <p:cNvSpPr txBox="1">
                <a:spLocks noRot="1" noChangeAspect="1" noMove="1" noResize="1" noEditPoints="1" noAdjustHandles="1" noChangeArrowheads="1" noChangeShapeType="1" noTextEdit="1"/>
              </p:cNvSpPr>
              <p:nvPr/>
            </p:nvSpPr>
            <p:spPr>
              <a:xfrm>
                <a:off x="2909794" y="4217880"/>
                <a:ext cx="753762" cy="408253"/>
              </a:xfrm>
              <a:prstGeom prst="rect">
                <a:avLst/>
              </a:prstGeom>
              <a:blipFill>
                <a:blip r:embed="rId5"/>
                <a:stretch>
                  <a:fillRect l="-5000" b="-2121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22A55BA2-DC65-0F4D-AB3F-24E7A2B63072}"/>
              </a:ext>
            </a:extLst>
          </p:cNvPr>
          <p:cNvSpPr txBox="1"/>
          <p:nvPr/>
        </p:nvSpPr>
        <p:spPr>
          <a:xfrm>
            <a:off x="5329487" y="4014115"/>
            <a:ext cx="612915" cy="369332"/>
          </a:xfrm>
          <a:prstGeom prst="rect">
            <a:avLst/>
          </a:prstGeom>
          <a:noFill/>
        </p:spPr>
        <p:txBody>
          <a:bodyPr wrap="square" rtlCol="0">
            <a:spAutoFit/>
          </a:bodyPr>
          <a:lstStyle/>
          <a:p>
            <a:r>
              <a:rPr lang="en-US" dirty="0"/>
              <a:t>1/2</a:t>
            </a:r>
          </a:p>
        </p:txBody>
      </p:sp>
      <p:sp>
        <p:nvSpPr>
          <p:cNvPr id="80" name="TextBox 79">
            <a:extLst>
              <a:ext uri="{FF2B5EF4-FFF2-40B4-BE49-F238E27FC236}">
                <a16:creationId xmlns:a16="http://schemas.microsoft.com/office/drawing/2014/main" id="{F3747894-4BBA-F645-98C9-E5CD88249E48}"/>
              </a:ext>
            </a:extLst>
          </p:cNvPr>
          <p:cNvSpPr txBox="1"/>
          <p:nvPr/>
        </p:nvSpPr>
        <p:spPr>
          <a:xfrm>
            <a:off x="5273868" y="4422765"/>
            <a:ext cx="642511" cy="369332"/>
          </a:xfrm>
          <a:prstGeom prst="rect">
            <a:avLst/>
          </a:prstGeom>
          <a:noFill/>
        </p:spPr>
        <p:txBody>
          <a:bodyPr wrap="square" rtlCol="0">
            <a:spAutoFit/>
          </a:bodyPr>
          <a:lstStyle/>
          <a:p>
            <a:r>
              <a:rPr lang="en-US" dirty="0"/>
              <a:t>-1/2</a:t>
            </a:r>
          </a:p>
        </p:txBody>
      </p:sp>
      <p:sp>
        <p:nvSpPr>
          <p:cNvPr id="81" name="TextBox 80">
            <a:extLst>
              <a:ext uri="{FF2B5EF4-FFF2-40B4-BE49-F238E27FC236}">
                <a16:creationId xmlns:a16="http://schemas.microsoft.com/office/drawing/2014/main" id="{4DD96186-BB39-DC40-9DBC-6B8AE87B2D88}"/>
              </a:ext>
            </a:extLst>
          </p:cNvPr>
          <p:cNvSpPr txBox="1"/>
          <p:nvPr/>
        </p:nvSpPr>
        <p:spPr>
          <a:xfrm>
            <a:off x="8769330" y="3146618"/>
            <a:ext cx="642511" cy="369332"/>
          </a:xfrm>
          <a:prstGeom prst="rect">
            <a:avLst/>
          </a:prstGeom>
          <a:noFill/>
        </p:spPr>
        <p:txBody>
          <a:bodyPr wrap="square" rtlCol="0">
            <a:spAutoFit/>
          </a:bodyPr>
          <a:lstStyle/>
          <a:p>
            <a:r>
              <a:rPr lang="en-US" dirty="0"/>
              <a:t>1/2</a:t>
            </a:r>
          </a:p>
        </p:txBody>
      </p:sp>
      <p:sp>
        <p:nvSpPr>
          <p:cNvPr id="82" name="TextBox 81">
            <a:extLst>
              <a:ext uri="{FF2B5EF4-FFF2-40B4-BE49-F238E27FC236}">
                <a16:creationId xmlns:a16="http://schemas.microsoft.com/office/drawing/2014/main" id="{74204CF9-AE6A-3E48-A311-81EBD77C5864}"/>
              </a:ext>
            </a:extLst>
          </p:cNvPr>
          <p:cNvSpPr txBox="1"/>
          <p:nvPr/>
        </p:nvSpPr>
        <p:spPr>
          <a:xfrm>
            <a:off x="8732346" y="3584409"/>
            <a:ext cx="642511" cy="369332"/>
          </a:xfrm>
          <a:prstGeom prst="rect">
            <a:avLst/>
          </a:prstGeom>
          <a:noFill/>
        </p:spPr>
        <p:txBody>
          <a:bodyPr wrap="square" rtlCol="0">
            <a:spAutoFit/>
          </a:bodyPr>
          <a:lstStyle/>
          <a:p>
            <a:r>
              <a:rPr lang="en-US" dirty="0"/>
              <a:t>-1/2</a:t>
            </a:r>
          </a:p>
        </p:txBody>
      </p:sp>
      <p:sp>
        <p:nvSpPr>
          <p:cNvPr id="83" name="TextBox 82">
            <a:extLst>
              <a:ext uri="{FF2B5EF4-FFF2-40B4-BE49-F238E27FC236}">
                <a16:creationId xmlns:a16="http://schemas.microsoft.com/office/drawing/2014/main" id="{7C3E228B-3155-F24D-B730-0FC3847EECC3}"/>
              </a:ext>
            </a:extLst>
          </p:cNvPr>
          <p:cNvSpPr txBox="1"/>
          <p:nvPr/>
        </p:nvSpPr>
        <p:spPr>
          <a:xfrm>
            <a:off x="8804729" y="3977131"/>
            <a:ext cx="612915" cy="369332"/>
          </a:xfrm>
          <a:prstGeom prst="rect">
            <a:avLst/>
          </a:prstGeom>
          <a:noFill/>
        </p:spPr>
        <p:txBody>
          <a:bodyPr wrap="square" rtlCol="0">
            <a:spAutoFit/>
          </a:bodyPr>
          <a:lstStyle/>
          <a:p>
            <a:r>
              <a:rPr lang="en-US" dirty="0"/>
              <a:t>1/2</a:t>
            </a:r>
          </a:p>
        </p:txBody>
      </p:sp>
      <p:sp>
        <p:nvSpPr>
          <p:cNvPr id="84" name="TextBox 83">
            <a:extLst>
              <a:ext uri="{FF2B5EF4-FFF2-40B4-BE49-F238E27FC236}">
                <a16:creationId xmlns:a16="http://schemas.microsoft.com/office/drawing/2014/main" id="{6C42864F-33E4-8E4E-89BB-CEA7FA0E6A54}"/>
              </a:ext>
            </a:extLst>
          </p:cNvPr>
          <p:cNvSpPr txBox="1"/>
          <p:nvPr/>
        </p:nvSpPr>
        <p:spPr>
          <a:xfrm>
            <a:off x="8791026" y="4373448"/>
            <a:ext cx="642511" cy="369332"/>
          </a:xfrm>
          <a:prstGeom prst="rect">
            <a:avLst/>
          </a:prstGeom>
          <a:noFill/>
        </p:spPr>
        <p:txBody>
          <a:bodyPr wrap="square" rtlCol="0">
            <a:spAutoFit/>
          </a:bodyPr>
          <a:lstStyle/>
          <a:p>
            <a:r>
              <a:rPr lang="en-US" dirty="0"/>
              <a:t>-1/2</a:t>
            </a:r>
          </a:p>
        </p:txBody>
      </p:sp>
      <p:sp>
        <p:nvSpPr>
          <p:cNvPr id="85" name="TextBox 84">
            <a:extLst>
              <a:ext uri="{FF2B5EF4-FFF2-40B4-BE49-F238E27FC236}">
                <a16:creationId xmlns:a16="http://schemas.microsoft.com/office/drawing/2014/main" id="{C9D9594C-BF71-B64E-935F-D23DB28BFB21}"/>
              </a:ext>
            </a:extLst>
          </p:cNvPr>
          <p:cNvSpPr txBox="1"/>
          <p:nvPr/>
        </p:nvSpPr>
        <p:spPr>
          <a:xfrm>
            <a:off x="9779940" y="3146618"/>
            <a:ext cx="642511" cy="369332"/>
          </a:xfrm>
          <a:prstGeom prst="rect">
            <a:avLst/>
          </a:prstGeom>
          <a:noFill/>
        </p:spPr>
        <p:txBody>
          <a:bodyPr wrap="square" rtlCol="0">
            <a:spAutoFit/>
          </a:bodyPr>
          <a:lstStyle/>
          <a:p>
            <a:r>
              <a:rPr lang="en-US" dirty="0"/>
              <a:t>1/2</a:t>
            </a:r>
          </a:p>
        </p:txBody>
      </p:sp>
      <p:sp>
        <p:nvSpPr>
          <p:cNvPr id="86" name="TextBox 85">
            <a:extLst>
              <a:ext uri="{FF2B5EF4-FFF2-40B4-BE49-F238E27FC236}">
                <a16:creationId xmlns:a16="http://schemas.microsoft.com/office/drawing/2014/main" id="{616E41D7-1B47-3F49-A5FD-3F128AF67B68}"/>
              </a:ext>
            </a:extLst>
          </p:cNvPr>
          <p:cNvSpPr txBox="1"/>
          <p:nvPr/>
        </p:nvSpPr>
        <p:spPr>
          <a:xfrm>
            <a:off x="9754579" y="3581933"/>
            <a:ext cx="642511" cy="369332"/>
          </a:xfrm>
          <a:prstGeom prst="rect">
            <a:avLst/>
          </a:prstGeom>
          <a:noFill/>
        </p:spPr>
        <p:txBody>
          <a:bodyPr wrap="square" rtlCol="0">
            <a:spAutoFit/>
          </a:bodyPr>
          <a:lstStyle/>
          <a:p>
            <a:r>
              <a:rPr lang="en-US" dirty="0"/>
              <a:t>-1/2</a:t>
            </a:r>
          </a:p>
        </p:txBody>
      </p:sp>
      <p:sp>
        <p:nvSpPr>
          <p:cNvPr id="87" name="TextBox 86">
            <a:extLst>
              <a:ext uri="{FF2B5EF4-FFF2-40B4-BE49-F238E27FC236}">
                <a16:creationId xmlns:a16="http://schemas.microsoft.com/office/drawing/2014/main" id="{E380BEFF-6B0A-2849-8284-90C44E1A2169}"/>
              </a:ext>
            </a:extLst>
          </p:cNvPr>
          <p:cNvSpPr txBox="1"/>
          <p:nvPr/>
        </p:nvSpPr>
        <p:spPr>
          <a:xfrm>
            <a:off x="9750896" y="3944817"/>
            <a:ext cx="642511" cy="369332"/>
          </a:xfrm>
          <a:prstGeom prst="rect">
            <a:avLst/>
          </a:prstGeom>
          <a:noFill/>
        </p:spPr>
        <p:txBody>
          <a:bodyPr wrap="square" rtlCol="0">
            <a:spAutoFit/>
          </a:bodyPr>
          <a:lstStyle/>
          <a:p>
            <a:r>
              <a:rPr lang="en-US" dirty="0"/>
              <a:t>-1/2</a:t>
            </a:r>
          </a:p>
        </p:txBody>
      </p:sp>
      <p:sp>
        <p:nvSpPr>
          <p:cNvPr id="88" name="TextBox 87">
            <a:extLst>
              <a:ext uri="{FF2B5EF4-FFF2-40B4-BE49-F238E27FC236}">
                <a16:creationId xmlns:a16="http://schemas.microsoft.com/office/drawing/2014/main" id="{1CF5337C-E0E1-5E4E-9BF1-00A18CE97E23}"/>
              </a:ext>
            </a:extLst>
          </p:cNvPr>
          <p:cNvSpPr txBox="1"/>
          <p:nvPr/>
        </p:nvSpPr>
        <p:spPr>
          <a:xfrm>
            <a:off x="9807827" y="4341000"/>
            <a:ext cx="612915" cy="369332"/>
          </a:xfrm>
          <a:prstGeom prst="rect">
            <a:avLst/>
          </a:prstGeom>
          <a:noFill/>
        </p:spPr>
        <p:txBody>
          <a:bodyPr wrap="square" rtlCol="0">
            <a:spAutoFit/>
          </a:bodyPr>
          <a:lstStyle/>
          <a:p>
            <a:r>
              <a:rPr lang="en-US" dirty="0"/>
              <a:t>1/2</a:t>
            </a:r>
          </a:p>
        </p:txBody>
      </p:sp>
      <p:sp>
        <p:nvSpPr>
          <p:cNvPr id="89" name="Double Bracket 88">
            <a:extLst>
              <a:ext uri="{FF2B5EF4-FFF2-40B4-BE49-F238E27FC236}">
                <a16:creationId xmlns:a16="http://schemas.microsoft.com/office/drawing/2014/main" id="{AACE88A5-2848-3748-AB80-5170172B2A6A}"/>
              </a:ext>
            </a:extLst>
          </p:cNvPr>
          <p:cNvSpPr/>
          <p:nvPr/>
        </p:nvSpPr>
        <p:spPr>
          <a:xfrm>
            <a:off x="10064947" y="5071584"/>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Double Bracket 89">
            <a:extLst>
              <a:ext uri="{FF2B5EF4-FFF2-40B4-BE49-F238E27FC236}">
                <a16:creationId xmlns:a16="http://schemas.microsoft.com/office/drawing/2014/main" id="{883EA6B5-EF5F-1C49-B2F7-8A591D8DCAAB}"/>
              </a:ext>
            </a:extLst>
          </p:cNvPr>
          <p:cNvSpPr/>
          <p:nvPr/>
        </p:nvSpPr>
        <p:spPr>
          <a:xfrm>
            <a:off x="11095031" y="5071584"/>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F0D724AD-ED04-CC40-A3E3-D84AC0A55330}"/>
              </a:ext>
            </a:extLst>
          </p:cNvPr>
          <p:cNvSpPr/>
          <p:nvPr/>
        </p:nvSpPr>
        <p:spPr>
          <a:xfrm>
            <a:off x="10676385" y="542729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8730CA2A-E4A8-2245-B151-89A76828D0BA}"/>
              </a:ext>
            </a:extLst>
          </p:cNvPr>
          <p:cNvSpPr/>
          <p:nvPr/>
        </p:nvSpPr>
        <p:spPr>
          <a:xfrm>
            <a:off x="10770738" y="5549383"/>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67B06B4-5153-6147-9BA9-245B7D6F4E5B}"/>
                  </a:ext>
                </a:extLst>
              </p:cNvPr>
              <p:cNvSpPr txBox="1"/>
              <p:nvPr/>
            </p:nvSpPr>
            <p:spPr>
              <a:xfrm>
                <a:off x="11055303" y="515853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3" name="TextBox 92">
                <a:extLst>
                  <a:ext uri="{FF2B5EF4-FFF2-40B4-BE49-F238E27FC236}">
                    <a16:creationId xmlns:a16="http://schemas.microsoft.com/office/drawing/2014/main" id="{167B06B4-5153-6147-9BA9-245B7D6F4E5B}"/>
                  </a:ext>
                </a:extLst>
              </p:cNvPr>
              <p:cNvSpPr txBox="1">
                <a:spLocks noRot="1" noChangeAspect="1" noMove="1" noResize="1" noEditPoints="1" noAdjustHandles="1" noChangeArrowheads="1" noChangeShapeType="1" noTextEdit="1"/>
              </p:cNvSpPr>
              <p:nvPr/>
            </p:nvSpPr>
            <p:spPr>
              <a:xfrm>
                <a:off x="11055303" y="5158534"/>
                <a:ext cx="753762" cy="408253"/>
              </a:xfrm>
              <a:prstGeom prst="rect">
                <a:avLst/>
              </a:prstGeom>
              <a:blipFill>
                <a:blip r:embed="rId6"/>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504A752-6386-EC42-A7D5-6DC118BFD04E}"/>
                  </a:ext>
                </a:extLst>
              </p:cNvPr>
              <p:cNvSpPr txBox="1"/>
              <p:nvPr/>
            </p:nvSpPr>
            <p:spPr>
              <a:xfrm>
                <a:off x="10033932" y="514112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4" name="TextBox 93">
                <a:extLst>
                  <a:ext uri="{FF2B5EF4-FFF2-40B4-BE49-F238E27FC236}">
                    <a16:creationId xmlns:a16="http://schemas.microsoft.com/office/drawing/2014/main" id="{8504A752-6386-EC42-A7D5-6DC118BFD04E}"/>
                  </a:ext>
                </a:extLst>
              </p:cNvPr>
              <p:cNvSpPr txBox="1">
                <a:spLocks noRot="1" noChangeAspect="1" noMove="1" noResize="1" noEditPoints="1" noAdjustHandles="1" noChangeArrowheads="1" noChangeShapeType="1" noTextEdit="1"/>
              </p:cNvSpPr>
              <p:nvPr/>
            </p:nvSpPr>
            <p:spPr>
              <a:xfrm>
                <a:off x="10033932" y="5141129"/>
                <a:ext cx="753762" cy="408253"/>
              </a:xfrm>
              <a:prstGeom prst="rect">
                <a:avLst/>
              </a:prstGeom>
              <a:blipFill>
                <a:blip r:embed="rId7"/>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401E1AC-6357-4742-9FE9-9C9E2983DE7A}"/>
                  </a:ext>
                </a:extLst>
              </p:cNvPr>
              <p:cNvSpPr txBox="1"/>
              <p:nvPr/>
            </p:nvSpPr>
            <p:spPr>
              <a:xfrm>
                <a:off x="10029325" y="58608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5" name="TextBox 94">
                <a:extLst>
                  <a:ext uri="{FF2B5EF4-FFF2-40B4-BE49-F238E27FC236}">
                    <a16:creationId xmlns:a16="http://schemas.microsoft.com/office/drawing/2014/main" id="{C401E1AC-6357-4742-9FE9-9C9E2983DE7A}"/>
                  </a:ext>
                </a:extLst>
              </p:cNvPr>
              <p:cNvSpPr txBox="1">
                <a:spLocks noRot="1" noChangeAspect="1" noMove="1" noResize="1" noEditPoints="1" noAdjustHandles="1" noChangeArrowheads="1" noChangeShapeType="1" noTextEdit="1"/>
              </p:cNvSpPr>
              <p:nvPr/>
            </p:nvSpPr>
            <p:spPr>
              <a:xfrm>
                <a:off x="10029325" y="5860847"/>
                <a:ext cx="753762" cy="408253"/>
              </a:xfrm>
              <a:prstGeom prst="rect">
                <a:avLst/>
              </a:prstGeom>
              <a:blipFill>
                <a:blip r:embed="rId8"/>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3DA7E6-3FDF-B246-834B-FDD59B9783D9}"/>
                  </a:ext>
                </a:extLst>
              </p:cNvPr>
              <p:cNvSpPr txBox="1"/>
              <p:nvPr/>
            </p:nvSpPr>
            <p:spPr>
              <a:xfrm>
                <a:off x="11024165" y="58604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6" name="TextBox 95">
                <a:extLst>
                  <a:ext uri="{FF2B5EF4-FFF2-40B4-BE49-F238E27FC236}">
                    <a16:creationId xmlns:a16="http://schemas.microsoft.com/office/drawing/2014/main" id="{813DA7E6-3FDF-B246-834B-FDD59B9783D9}"/>
                  </a:ext>
                </a:extLst>
              </p:cNvPr>
              <p:cNvSpPr txBox="1">
                <a:spLocks noRot="1" noChangeAspect="1" noMove="1" noResize="1" noEditPoints="1" noAdjustHandles="1" noChangeArrowheads="1" noChangeShapeType="1" noTextEdit="1"/>
              </p:cNvSpPr>
              <p:nvPr/>
            </p:nvSpPr>
            <p:spPr>
              <a:xfrm>
                <a:off x="11024165" y="5860464"/>
                <a:ext cx="753762" cy="408253"/>
              </a:xfrm>
              <a:prstGeom prst="rect">
                <a:avLst/>
              </a:prstGeom>
              <a:blipFill>
                <a:blip r:embed="rId9"/>
                <a:stretch>
                  <a:fillRect l="-5000" b="-17647"/>
                </a:stretch>
              </a:blipFill>
            </p:spPr>
            <p:txBody>
              <a:bodyPr/>
              <a:lstStyle/>
              <a:p>
                <a:r>
                  <a:rPr lang="en-US">
                    <a:noFill/>
                  </a:rPr>
                  <a:t> </a:t>
                </a:r>
              </a:p>
            </p:txBody>
          </p:sp>
        </mc:Fallback>
      </mc:AlternateContent>
    </p:spTree>
    <p:extLst>
      <p:ext uri="{BB962C8B-B14F-4D97-AF65-F5344CB8AC3E}">
        <p14:creationId xmlns:p14="http://schemas.microsoft.com/office/powerpoint/2010/main" val="1282015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B48B-7375-1B44-9C8E-2E25A51AA792}"/>
              </a:ext>
            </a:extLst>
          </p:cNvPr>
          <p:cNvSpPr>
            <a:spLocks noGrp="1"/>
          </p:cNvSpPr>
          <p:nvPr>
            <p:ph type="title"/>
          </p:nvPr>
        </p:nvSpPr>
        <p:spPr/>
        <p:txBody>
          <a:bodyPr/>
          <a:lstStyle/>
          <a:p>
            <a:r>
              <a:rPr lang="en-US" dirty="0"/>
              <a:t>Entanglement with CNOT</a:t>
            </a:r>
          </a:p>
        </p:txBody>
      </p:sp>
      <p:sp>
        <p:nvSpPr>
          <p:cNvPr id="3" name="Content Placeholder 2">
            <a:extLst>
              <a:ext uri="{FF2B5EF4-FFF2-40B4-BE49-F238E27FC236}">
                <a16:creationId xmlns:a16="http://schemas.microsoft.com/office/drawing/2014/main" id="{89BDED81-3BBD-4245-B6E3-9810BA27B0C3}"/>
              </a:ext>
            </a:extLst>
          </p:cNvPr>
          <p:cNvSpPr>
            <a:spLocks noGrp="1"/>
          </p:cNvSpPr>
          <p:nvPr>
            <p:ph idx="1"/>
          </p:nvPr>
        </p:nvSpPr>
        <p:spPr/>
        <p:txBody>
          <a:bodyPr/>
          <a:lstStyle/>
          <a:p>
            <a:pPr marL="0" indent="0">
              <a:buNone/>
            </a:pPr>
            <a:r>
              <a:rPr lang="en-US" dirty="0"/>
              <a:t>CNOT on a superposed qubit and a qubit in base state causes entanglement</a:t>
            </a:r>
          </a:p>
          <a:p>
            <a:pPr marL="0" indent="0">
              <a:buNone/>
            </a:pPr>
            <a:endParaRPr lang="en-US" dirty="0"/>
          </a:p>
          <a:p>
            <a:pPr marL="0" indent="0">
              <a:buNone/>
            </a:pPr>
            <a:endParaRPr lang="en-US" dirty="0"/>
          </a:p>
          <a:p>
            <a:pPr marL="0" indent="0">
              <a:buNone/>
            </a:pPr>
            <a:r>
              <a:rPr lang="en-US" dirty="0"/>
              <a:t>CNOT                                 </a:t>
            </a:r>
          </a:p>
        </p:txBody>
      </p:sp>
      <p:sp>
        <p:nvSpPr>
          <p:cNvPr id="4" name="Double Bracket 3">
            <a:extLst>
              <a:ext uri="{FF2B5EF4-FFF2-40B4-BE49-F238E27FC236}">
                <a16:creationId xmlns:a16="http://schemas.microsoft.com/office/drawing/2014/main" id="{04BDE074-48E1-F345-876F-1B5BA81167DE}"/>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3AA70848-D58E-D746-AC4E-BB39B8F5939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13D0AEC2-F987-114F-ACA5-D800036AE48E}"/>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extLst>
              <a:ext uri="{FF2B5EF4-FFF2-40B4-BE49-F238E27FC236}">
                <a16:creationId xmlns:a16="http://schemas.microsoft.com/office/drawing/2014/main" id="{DCF32745-5012-1849-8C10-78F561320321}"/>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uble Bracket 7">
            <a:extLst>
              <a:ext uri="{FF2B5EF4-FFF2-40B4-BE49-F238E27FC236}">
                <a16:creationId xmlns:a16="http://schemas.microsoft.com/office/drawing/2014/main" id="{DA9B9325-265A-DC4D-8138-22150A4E77B1}"/>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a:extLst>
              <a:ext uri="{FF2B5EF4-FFF2-40B4-BE49-F238E27FC236}">
                <a16:creationId xmlns:a16="http://schemas.microsoft.com/office/drawing/2014/main" id="{5BBDA9CA-A4CD-8E49-85BB-E29324CAC599}"/>
              </a:ext>
            </a:extLst>
          </p:cNvPr>
          <p:cNvSpPr/>
          <p:nvPr/>
        </p:nvSpPr>
        <p:spPr>
          <a:xfrm>
            <a:off x="4360299" y="3201398"/>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9B733F4-1FBF-804D-9BDB-D33B31C615A0}"/>
              </a:ext>
            </a:extLst>
          </p:cNvPr>
          <p:cNvSpPr txBox="1"/>
          <p:nvPr/>
        </p:nvSpPr>
        <p:spPr>
          <a:xfrm>
            <a:off x="4543666" y="3252639"/>
            <a:ext cx="342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884D0354-AAC3-6E47-BA9A-CF958665FD64}"/>
              </a:ext>
            </a:extLst>
          </p:cNvPr>
          <p:cNvSpPr txBox="1"/>
          <p:nvPr/>
        </p:nvSpPr>
        <p:spPr>
          <a:xfrm>
            <a:off x="4972070" y="3252639"/>
            <a:ext cx="342900"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49A88C23-0926-7C40-844F-CD4C055854A8}"/>
              </a:ext>
            </a:extLst>
          </p:cNvPr>
          <p:cNvSpPr txBox="1"/>
          <p:nvPr/>
        </p:nvSpPr>
        <p:spPr>
          <a:xfrm>
            <a:off x="5341980" y="3252639"/>
            <a:ext cx="342900" cy="369332"/>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C3B09176-D9AC-AE4F-B914-4B05E5A7CA9D}"/>
              </a:ext>
            </a:extLst>
          </p:cNvPr>
          <p:cNvSpPr txBox="1"/>
          <p:nvPr/>
        </p:nvSpPr>
        <p:spPr>
          <a:xfrm>
            <a:off x="5704144" y="3256551"/>
            <a:ext cx="342900"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3432A9B-8889-7744-A2A9-5EAB9F25685C}"/>
              </a:ext>
            </a:extLst>
          </p:cNvPr>
          <p:cNvSpPr txBox="1"/>
          <p:nvPr/>
        </p:nvSpPr>
        <p:spPr>
          <a:xfrm>
            <a:off x="4526034" y="3674233"/>
            <a:ext cx="3429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1F0F5D4-A443-374C-98C0-CB285C06762C}"/>
              </a:ext>
            </a:extLst>
          </p:cNvPr>
          <p:cNvSpPr txBox="1"/>
          <p:nvPr/>
        </p:nvSpPr>
        <p:spPr>
          <a:xfrm>
            <a:off x="4966089" y="3684377"/>
            <a:ext cx="342900"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E101FBA0-EBE8-5F49-B13C-8CA9173C77EA}"/>
              </a:ext>
            </a:extLst>
          </p:cNvPr>
          <p:cNvSpPr txBox="1"/>
          <p:nvPr/>
        </p:nvSpPr>
        <p:spPr>
          <a:xfrm>
            <a:off x="5334839" y="3673212"/>
            <a:ext cx="342900"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FAED39D0-AC07-5C46-A5C6-630953971B98}"/>
              </a:ext>
            </a:extLst>
          </p:cNvPr>
          <p:cNvSpPr txBox="1"/>
          <p:nvPr/>
        </p:nvSpPr>
        <p:spPr>
          <a:xfrm>
            <a:off x="5711776" y="3684377"/>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61CE3A3D-0D4F-F343-9814-0DF1A9C3EE84}"/>
              </a:ext>
            </a:extLst>
          </p:cNvPr>
          <p:cNvSpPr txBox="1"/>
          <p:nvPr/>
        </p:nvSpPr>
        <p:spPr>
          <a:xfrm>
            <a:off x="4512079" y="4048244"/>
            <a:ext cx="342900" cy="369332"/>
          </a:xfrm>
          <a:prstGeom prst="rect">
            <a:avLst/>
          </a:prstGeom>
          <a:noFill/>
        </p:spPr>
        <p:txBody>
          <a:bodyPr wrap="square" rtlCol="0">
            <a:spAutoFit/>
          </a:bodyPr>
          <a:lstStyle/>
          <a:p>
            <a:r>
              <a:rPr lang="en-US" dirty="0"/>
              <a:t>0</a:t>
            </a:r>
          </a:p>
        </p:txBody>
      </p:sp>
      <p:sp>
        <p:nvSpPr>
          <p:cNvPr id="22" name="TextBox 21">
            <a:extLst>
              <a:ext uri="{FF2B5EF4-FFF2-40B4-BE49-F238E27FC236}">
                <a16:creationId xmlns:a16="http://schemas.microsoft.com/office/drawing/2014/main" id="{B759B6C7-0CC5-A046-96B7-7B3AD820A286}"/>
              </a:ext>
            </a:extLst>
          </p:cNvPr>
          <p:cNvSpPr txBox="1"/>
          <p:nvPr/>
        </p:nvSpPr>
        <p:spPr>
          <a:xfrm>
            <a:off x="4952134" y="4058388"/>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1D40C859-EB14-6F4A-90CD-53967053E33E}"/>
              </a:ext>
            </a:extLst>
          </p:cNvPr>
          <p:cNvSpPr txBox="1"/>
          <p:nvPr/>
        </p:nvSpPr>
        <p:spPr>
          <a:xfrm>
            <a:off x="5320884" y="4047223"/>
            <a:ext cx="34290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672BE96E-C271-0341-B440-CDB98935C339}"/>
              </a:ext>
            </a:extLst>
          </p:cNvPr>
          <p:cNvSpPr txBox="1"/>
          <p:nvPr/>
        </p:nvSpPr>
        <p:spPr>
          <a:xfrm>
            <a:off x="5697821" y="4058388"/>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FD1EB38F-2FEF-6941-8D05-464838B2984E}"/>
              </a:ext>
            </a:extLst>
          </p:cNvPr>
          <p:cNvSpPr txBox="1"/>
          <p:nvPr/>
        </p:nvSpPr>
        <p:spPr>
          <a:xfrm>
            <a:off x="4512079" y="4369892"/>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2B564DDE-471D-6446-B7F1-29D5C2880860}"/>
              </a:ext>
            </a:extLst>
          </p:cNvPr>
          <p:cNvSpPr txBox="1"/>
          <p:nvPr/>
        </p:nvSpPr>
        <p:spPr>
          <a:xfrm>
            <a:off x="4952134" y="4380036"/>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4523802C-3893-9546-B584-E1E6F6C1075A}"/>
              </a:ext>
            </a:extLst>
          </p:cNvPr>
          <p:cNvSpPr txBox="1"/>
          <p:nvPr/>
        </p:nvSpPr>
        <p:spPr>
          <a:xfrm>
            <a:off x="5320884" y="4368871"/>
            <a:ext cx="342900"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AF609C7B-B8DC-9645-B4E7-032974434662}"/>
              </a:ext>
            </a:extLst>
          </p:cNvPr>
          <p:cNvSpPr txBox="1"/>
          <p:nvPr/>
        </p:nvSpPr>
        <p:spPr>
          <a:xfrm>
            <a:off x="5697821" y="4380036"/>
            <a:ext cx="342900" cy="369332"/>
          </a:xfrm>
          <a:prstGeom prst="rect">
            <a:avLst/>
          </a:prstGeom>
          <a:noFill/>
        </p:spPr>
        <p:txBody>
          <a:bodyPr wrap="square" rtlCol="0">
            <a:spAutoFit/>
          </a:bodyPr>
          <a:lstStyle/>
          <a:p>
            <a:r>
              <a:rPr lang="en-US" dirty="0"/>
              <a:t>0</a:t>
            </a:r>
          </a:p>
        </p:txBody>
      </p:sp>
      <p:sp>
        <p:nvSpPr>
          <p:cNvPr id="31" name="Equal 30">
            <a:extLst>
              <a:ext uri="{FF2B5EF4-FFF2-40B4-BE49-F238E27FC236}">
                <a16:creationId xmlns:a16="http://schemas.microsoft.com/office/drawing/2014/main" id="{E8B7482E-9133-F846-BA31-884A1CFBB4FB}"/>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Equal 31">
            <a:extLst>
              <a:ext uri="{FF2B5EF4-FFF2-40B4-BE49-F238E27FC236}">
                <a16:creationId xmlns:a16="http://schemas.microsoft.com/office/drawing/2014/main" id="{B4CC2E25-007A-C645-94B0-0E441E8C7F18}"/>
              </a:ext>
            </a:extLst>
          </p:cNvPr>
          <p:cNvSpPr/>
          <p:nvPr/>
        </p:nvSpPr>
        <p:spPr>
          <a:xfrm>
            <a:off x="7965948" y="3892981"/>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Multiply 32">
            <a:extLst>
              <a:ext uri="{FF2B5EF4-FFF2-40B4-BE49-F238E27FC236}">
                <a16:creationId xmlns:a16="http://schemas.microsoft.com/office/drawing/2014/main" id="{647C3A98-DC5B-AE4C-8428-C08079CC861E}"/>
              </a:ext>
            </a:extLst>
          </p:cNvPr>
          <p:cNvSpPr/>
          <p:nvPr/>
        </p:nvSpPr>
        <p:spPr>
          <a:xfrm>
            <a:off x="6391363" y="3958088"/>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46F64FE-766D-F948-A394-461E46CF00F5}"/>
              </a:ext>
            </a:extLst>
          </p:cNvPr>
          <p:cNvSpPr txBox="1"/>
          <p:nvPr/>
        </p:nvSpPr>
        <p:spPr>
          <a:xfrm>
            <a:off x="3153186" y="3515950"/>
            <a:ext cx="541508"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F4943BB-C033-124A-B61F-818C280D3742}"/>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7" name="TextBox 36">
                <a:extLst>
                  <a:ext uri="{FF2B5EF4-FFF2-40B4-BE49-F238E27FC236}">
                    <a16:creationId xmlns:a16="http://schemas.microsoft.com/office/drawing/2014/main" id="{BF4943BB-C033-124A-B61F-818C280D3742}"/>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2"/>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236ED05-9BE4-5F4F-9F7B-689EAEB7FDD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8" name="TextBox 37">
                <a:extLst>
                  <a:ext uri="{FF2B5EF4-FFF2-40B4-BE49-F238E27FC236}">
                    <a16:creationId xmlns:a16="http://schemas.microsoft.com/office/drawing/2014/main" id="{4236ED05-9BE4-5F4F-9F7B-689EAEB7FDD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3"/>
                <a:stretch>
                  <a:fillRect l="-6667" b="-2121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E354EFB-04D6-C245-94FE-085672594754}"/>
              </a:ext>
            </a:extLst>
          </p:cNvPr>
          <p:cNvSpPr txBox="1"/>
          <p:nvPr/>
        </p:nvSpPr>
        <p:spPr>
          <a:xfrm>
            <a:off x="3148578" y="4217880"/>
            <a:ext cx="514977" cy="369332"/>
          </a:xfrm>
          <a:prstGeom prst="rect">
            <a:avLst/>
          </a:prstGeom>
          <a:noFill/>
        </p:spPr>
        <p:txBody>
          <a:bodyPr wrap="square" rtlCol="0">
            <a:spAutoFit/>
          </a:bodyPr>
          <a:lstStyle/>
          <a:p>
            <a:r>
              <a:rPr lang="en-US" dirty="0"/>
              <a:t>0</a:t>
            </a:r>
          </a:p>
        </p:txBody>
      </p:sp>
      <p:sp>
        <p:nvSpPr>
          <p:cNvPr id="50" name="Double Bracket 49">
            <a:extLst>
              <a:ext uri="{FF2B5EF4-FFF2-40B4-BE49-F238E27FC236}">
                <a16:creationId xmlns:a16="http://schemas.microsoft.com/office/drawing/2014/main" id="{5FF5B527-6AEE-9344-B609-3BC8185B1E47}"/>
              </a:ext>
            </a:extLst>
          </p:cNvPr>
          <p:cNvSpPr/>
          <p:nvPr/>
        </p:nvSpPr>
        <p:spPr>
          <a:xfrm>
            <a:off x="10030924" y="3200015"/>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309A9248-0591-6F40-AB6F-6E3834C73AAF}"/>
              </a:ext>
            </a:extLst>
          </p:cNvPr>
          <p:cNvSpPr/>
          <p:nvPr/>
        </p:nvSpPr>
        <p:spPr>
          <a:xfrm>
            <a:off x="11061008" y="3200015"/>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6061E17C-2CAF-144C-BBEA-4922D3A23F3D}"/>
              </a:ext>
            </a:extLst>
          </p:cNvPr>
          <p:cNvSpPr/>
          <p:nvPr/>
        </p:nvSpPr>
        <p:spPr>
          <a:xfrm>
            <a:off x="10642362" y="35557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a:extLst>
              <a:ext uri="{FF2B5EF4-FFF2-40B4-BE49-F238E27FC236}">
                <a16:creationId xmlns:a16="http://schemas.microsoft.com/office/drawing/2014/main" id="{81389D4B-3601-AA42-AE81-D94FB1C07EA3}"/>
              </a:ext>
            </a:extLst>
          </p:cNvPr>
          <p:cNvSpPr/>
          <p:nvPr/>
        </p:nvSpPr>
        <p:spPr>
          <a:xfrm>
            <a:off x="10736715" y="3677814"/>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740E5BD-1B78-D343-9797-DF6029C54CC7}"/>
              </a:ext>
            </a:extLst>
          </p:cNvPr>
          <p:cNvSpPr txBox="1"/>
          <p:nvPr/>
        </p:nvSpPr>
        <p:spPr>
          <a:xfrm>
            <a:off x="11203780" y="3286965"/>
            <a:ext cx="571261" cy="369332"/>
          </a:xfrm>
          <a:prstGeom prst="rect">
            <a:avLst/>
          </a:prstGeom>
          <a:noFill/>
        </p:spPr>
        <p:txBody>
          <a:bodyPr wrap="square" rtlCol="0">
            <a:spAutoFit/>
          </a:bodyPr>
          <a:lstStyle/>
          <a:p>
            <a:r>
              <a:rPr lang="en-US" dirty="0"/>
              <a:t>c</a:t>
            </a:r>
          </a:p>
        </p:txBody>
      </p:sp>
      <p:sp>
        <p:nvSpPr>
          <p:cNvPr id="55" name="TextBox 54">
            <a:extLst>
              <a:ext uri="{FF2B5EF4-FFF2-40B4-BE49-F238E27FC236}">
                <a16:creationId xmlns:a16="http://schemas.microsoft.com/office/drawing/2014/main" id="{2907FB04-3F54-934A-934B-3D8B601F740A}"/>
              </a:ext>
            </a:extLst>
          </p:cNvPr>
          <p:cNvSpPr txBox="1"/>
          <p:nvPr/>
        </p:nvSpPr>
        <p:spPr>
          <a:xfrm>
            <a:off x="10030925" y="3269560"/>
            <a:ext cx="722746" cy="369332"/>
          </a:xfrm>
          <a:prstGeom prst="rect">
            <a:avLst/>
          </a:prstGeom>
          <a:noFill/>
        </p:spPr>
        <p:txBody>
          <a:bodyPr wrap="square" rtlCol="0">
            <a:spAutoFit/>
          </a:bodyPr>
          <a:lstStyle/>
          <a:p>
            <a:r>
              <a:rPr lang="en-US" dirty="0"/>
              <a:t>   a</a:t>
            </a:r>
          </a:p>
        </p:txBody>
      </p:sp>
      <p:sp>
        <p:nvSpPr>
          <p:cNvPr id="56" name="TextBox 55">
            <a:extLst>
              <a:ext uri="{FF2B5EF4-FFF2-40B4-BE49-F238E27FC236}">
                <a16:creationId xmlns:a16="http://schemas.microsoft.com/office/drawing/2014/main" id="{9C5523C7-2925-1A46-8186-D81CBBA34AB8}"/>
              </a:ext>
            </a:extLst>
          </p:cNvPr>
          <p:cNvSpPr txBox="1"/>
          <p:nvPr/>
        </p:nvSpPr>
        <p:spPr>
          <a:xfrm>
            <a:off x="10169088" y="3989278"/>
            <a:ext cx="579975" cy="369332"/>
          </a:xfrm>
          <a:prstGeom prst="rect">
            <a:avLst/>
          </a:prstGeom>
          <a:noFill/>
        </p:spPr>
        <p:txBody>
          <a:bodyPr wrap="square" rtlCol="0">
            <a:spAutoFit/>
          </a:bodyPr>
          <a:lstStyle/>
          <a:p>
            <a:r>
              <a:rPr lang="en-US" dirty="0"/>
              <a:t>b</a:t>
            </a:r>
          </a:p>
        </p:txBody>
      </p:sp>
      <p:sp>
        <p:nvSpPr>
          <p:cNvPr id="57" name="TextBox 56">
            <a:extLst>
              <a:ext uri="{FF2B5EF4-FFF2-40B4-BE49-F238E27FC236}">
                <a16:creationId xmlns:a16="http://schemas.microsoft.com/office/drawing/2014/main" id="{5DB546BA-F6F4-F048-8515-5264B7376C4A}"/>
              </a:ext>
            </a:extLst>
          </p:cNvPr>
          <p:cNvSpPr txBox="1"/>
          <p:nvPr/>
        </p:nvSpPr>
        <p:spPr>
          <a:xfrm>
            <a:off x="11199172" y="3988895"/>
            <a:ext cx="544731" cy="369332"/>
          </a:xfrm>
          <a:prstGeom prst="rect">
            <a:avLst/>
          </a:prstGeom>
          <a:noFill/>
        </p:spPr>
        <p:txBody>
          <a:bodyPr wrap="square" rtlCol="0">
            <a:spAutoFit/>
          </a:bodyPr>
          <a:lstStyle/>
          <a:p>
            <a:r>
              <a:rPr lang="en-US" dirty="0"/>
              <a:t>d</a:t>
            </a:r>
          </a:p>
        </p:txBody>
      </p:sp>
      <p:sp>
        <p:nvSpPr>
          <p:cNvPr id="115" name="TextBox 114">
            <a:extLst>
              <a:ext uri="{FF2B5EF4-FFF2-40B4-BE49-F238E27FC236}">
                <a16:creationId xmlns:a16="http://schemas.microsoft.com/office/drawing/2014/main" id="{B75CA45A-D8CF-644C-B572-0285A3A01C9E}"/>
              </a:ext>
            </a:extLst>
          </p:cNvPr>
          <p:cNvSpPr txBox="1"/>
          <p:nvPr/>
        </p:nvSpPr>
        <p:spPr>
          <a:xfrm>
            <a:off x="8888600" y="3458483"/>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CB8ED-6457-194E-8339-02B4A5B4A769}"/>
                  </a:ext>
                </a:extLst>
              </p:cNvPr>
              <p:cNvSpPr txBox="1"/>
              <p:nvPr/>
            </p:nvSpPr>
            <p:spPr>
              <a:xfrm>
                <a:off x="8756752" y="30207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7" name="TextBox 116">
                <a:extLst>
                  <a:ext uri="{FF2B5EF4-FFF2-40B4-BE49-F238E27FC236}">
                    <a16:creationId xmlns:a16="http://schemas.microsoft.com/office/drawing/2014/main" id="{53ECB8ED-6457-194E-8339-02B4A5B4A769}"/>
                  </a:ext>
                </a:extLst>
              </p:cNvPr>
              <p:cNvSpPr txBox="1">
                <a:spLocks noRot="1" noChangeAspect="1" noMove="1" noResize="1" noEditPoints="1" noAdjustHandles="1" noChangeArrowheads="1" noChangeShapeType="1" noTextEdit="1"/>
              </p:cNvSpPr>
              <p:nvPr/>
            </p:nvSpPr>
            <p:spPr>
              <a:xfrm>
                <a:off x="8756752" y="3020747"/>
                <a:ext cx="753762" cy="408253"/>
              </a:xfrm>
              <a:prstGeom prst="rect">
                <a:avLst/>
              </a:prstGeom>
              <a:blipFill>
                <a:blip r:embed="rId6"/>
                <a:stretch>
                  <a:fillRect l="-6667" b="-18182"/>
                </a:stretch>
              </a:blipFill>
            </p:spPr>
            <p:txBody>
              <a:bodyPr/>
              <a:lstStyle/>
              <a:p>
                <a:r>
                  <a:rPr lang="en-US">
                    <a:noFill/>
                  </a:rPr>
                  <a:t> </a:t>
                </a:r>
              </a:p>
            </p:txBody>
          </p:sp>
        </mc:Fallback>
      </mc:AlternateContent>
      <p:sp>
        <p:nvSpPr>
          <p:cNvPr id="119" name="Double Bracket 118">
            <a:extLst>
              <a:ext uri="{FF2B5EF4-FFF2-40B4-BE49-F238E27FC236}">
                <a16:creationId xmlns:a16="http://schemas.microsoft.com/office/drawing/2014/main" id="{39A00B06-B823-1742-A9A6-F5DC26E5B62C}"/>
              </a:ext>
            </a:extLst>
          </p:cNvPr>
          <p:cNvSpPr/>
          <p:nvPr/>
        </p:nvSpPr>
        <p:spPr>
          <a:xfrm>
            <a:off x="8746362" y="3023694"/>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C3545DD-CA04-A74D-AFAB-6015DC53F1F3}"/>
                  </a:ext>
                </a:extLst>
              </p:cNvPr>
              <p:cNvSpPr txBox="1"/>
              <p:nvPr/>
            </p:nvSpPr>
            <p:spPr>
              <a:xfrm>
                <a:off x="8754933" y="425473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0" name="TextBox 119">
                <a:extLst>
                  <a:ext uri="{FF2B5EF4-FFF2-40B4-BE49-F238E27FC236}">
                    <a16:creationId xmlns:a16="http://schemas.microsoft.com/office/drawing/2014/main" id="{4C3545DD-CA04-A74D-AFAB-6015DC53F1F3}"/>
                  </a:ext>
                </a:extLst>
              </p:cNvPr>
              <p:cNvSpPr txBox="1">
                <a:spLocks noRot="1" noChangeAspect="1" noMove="1" noResize="1" noEditPoints="1" noAdjustHandles="1" noChangeArrowheads="1" noChangeShapeType="1" noTextEdit="1"/>
              </p:cNvSpPr>
              <p:nvPr/>
            </p:nvSpPr>
            <p:spPr>
              <a:xfrm>
                <a:off x="8754933" y="4254739"/>
                <a:ext cx="753762" cy="408253"/>
              </a:xfrm>
              <a:prstGeom prst="rect">
                <a:avLst/>
              </a:prstGeom>
              <a:blipFill>
                <a:blip r:embed="rId7"/>
                <a:stretch>
                  <a:fillRect l="-4918" b="-18182"/>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616BD781-2649-5043-9A70-5C7C95F2BF20}"/>
              </a:ext>
            </a:extLst>
          </p:cNvPr>
          <p:cNvSpPr txBox="1"/>
          <p:nvPr/>
        </p:nvSpPr>
        <p:spPr>
          <a:xfrm>
            <a:off x="8917676" y="3832140"/>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0F37030-86BB-5143-9EEF-10FAF97BFF74}"/>
                  </a:ext>
                </a:extLst>
              </p:cNvPr>
              <p:cNvSpPr txBox="1"/>
              <p:nvPr/>
            </p:nvSpPr>
            <p:spPr>
              <a:xfrm>
                <a:off x="1107212" y="4968525"/>
                <a:ext cx="3367668" cy="2085314"/>
              </a:xfrm>
              <a:prstGeom prst="rect">
                <a:avLst/>
              </a:prstGeom>
              <a:noFill/>
            </p:spPr>
            <p:txBody>
              <a:bodyPr wrap="square" rtlCol="0">
                <a:spAutoFit/>
              </a:bodyPr>
              <a:lstStyle/>
              <a:p>
                <a:r>
                  <a:rPr lang="en-US" dirty="0"/>
                  <a:t>To achieve this state, we need</a:t>
                </a:r>
              </a:p>
              <a:p>
                <a:br>
                  <a:rPr lang="en-US" dirty="0"/>
                </a:br>
                <a:r>
                  <a:rPr lang="en-US" dirty="0"/>
                  <a:t>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r>
                  <a:rPr lang="en-US" dirty="0"/>
                  <a:t>a*d = 0</a:t>
                </a:r>
              </a:p>
              <a:p>
                <a:r>
                  <a:rPr lang="en-US" dirty="0"/>
                  <a:t>b*c = 0</a:t>
                </a:r>
              </a:p>
              <a:p>
                <a:r>
                  <a:rPr lang="en-US" dirty="0"/>
                  <a:t>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endParaRPr lang="en-US" dirty="0"/>
              </a:p>
            </p:txBody>
          </p:sp>
        </mc:Choice>
        <mc:Fallback xmlns="">
          <p:sp>
            <p:nvSpPr>
              <p:cNvPr id="122" name="TextBox 121">
                <a:extLst>
                  <a:ext uri="{FF2B5EF4-FFF2-40B4-BE49-F238E27FC236}">
                    <a16:creationId xmlns:a16="http://schemas.microsoft.com/office/drawing/2014/main" id="{A0F37030-86BB-5143-9EEF-10FAF97BFF74}"/>
                  </a:ext>
                </a:extLst>
              </p:cNvPr>
              <p:cNvSpPr txBox="1">
                <a:spLocks noRot="1" noChangeAspect="1" noMove="1" noResize="1" noEditPoints="1" noAdjustHandles="1" noChangeArrowheads="1" noChangeShapeType="1" noTextEdit="1"/>
              </p:cNvSpPr>
              <p:nvPr/>
            </p:nvSpPr>
            <p:spPr>
              <a:xfrm>
                <a:off x="1107212" y="4968525"/>
                <a:ext cx="3367668" cy="2085314"/>
              </a:xfrm>
              <a:prstGeom prst="rect">
                <a:avLst/>
              </a:prstGeom>
              <a:blipFill>
                <a:blip r:embed="rId8"/>
                <a:stretch>
                  <a:fillRect l="-1128" t="-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B1F5900-3813-7A40-BEE7-5B7F9FD5F4D9}"/>
                  </a:ext>
                </a:extLst>
              </p:cNvPr>
              <p:cNvSpPr txBox="1"/>
              <p:nvPr/>
            </p:nvSpPr>
            <p:spPr>
              <a:xfrm>
                <a:off x="5018049" y="5185317"/>
                <a:ext cx="3656218" cy="700320"/>
              </a:xfrm>
              <a:prstGeom prst="rect">
                <a:avLst/>
              </a:prstGeom>
              <a:noFill/>
            </p:spPr>
            <p:txBody>
              <a:bodyPr wrap="square" rtlCol="0">
                <a:spAutoFit/>
              </a:bodyPr>
              <a:lstStyle/>
              <a:p>
                <a:r>
                  <a:rPr lang="en-US" dirty="0"/>
                  <a:t>If a = 0, then 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br>
                  <a:rPr lang="en-US" dirty="0"/>
                </a:br>
                <a:r>
                  <a:rPr lang="en-US" dirty="0"/>
                  <a:t>If d = 0, then 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p:txBody>
          </p:sp>
        </mc:Choice>
        <mc:Fallback xmlns="">
          <p:sp>
            <p:nvSpPr>
              <p:cNvPr id="124" name="TextBox 123">
                <a:extLst>
                  <a:ext uri="{FF2B5EF4-FFF2-40B4-BE49-F238E27FC236}">
                    <a16:creationId xmlns:a16="http://schemas.microsoft.com/office/drawing/2014/main" id="{EB1F5900-3813-7A40-BEE7-5B7F9FD5F4D9}"/>
                  </a:ext>
                </a:extLst>
              </p:cNvPr>
              <p:cNvSpPr txBox="1">
                <a:spLocks noRot="1" noChangeAspect="1" noMove="1" noResize="1" noEditPoints="1" noAdjustHandles="1" noChangeArrowheads="1" noChangeShapeType="1" noTextEdit="1"/>
              </p:cNvSpPr>
              <p:nvPr/>
            </p:nvSpPr>
            <p:spPr>
              <a:xfrm>
                <a:off x="5018049" y="5185317"/>
                <a:ext cx="3656218" cy="700320"/>
              </a:xfrm>
              <a:prstGeom prst="rect">
                <a:avLst/>
              </a:prstGeom>
              <a:blipFill>
                <a:blip r:embed="rId9"/>
                <a:stretch>
                  <a:fillRect l="-1038" b="-14545"/>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3D2882D4-E182-7146-A8D6-8376FAD0F5D6}"/>
              </a:ext>
            </a:extLst>
          </p:cNvPr>
          <p:cNvSpPr txBox="1"/>
          <p:nvPr/>
        </p:nvSpPr>
        <p:spPr>
          <a:xfrm>
            <a:off x="3274922" y="6011182"/>
            <a:ext cx="6756002" cy="923330"/>
          </a:xfrm>
          <a:prstGeom prst="rect">
            <a:avLst/>
          </a:prstGeom>
          <a:noFill/>
        </p:spPr>
        <p:txBody>
          <a:bodyPr wrap="square" rtlCol="0">
            <a:spAutoFit/>
          </a:bodyPr>
          <a:lstStyle/>
          <a:p>
            <a:r>
              <a:rPr lang="en-US" dirty="0"/>
              <a:t>Hence, there is no two independent states for the qubits to be in.</a:t>
            </a:r>
          </a:p>
          <a:p>
            <a:endParaRPr lang="en-US" dirty="0"/>
          </a:p>
          <a:p>
            <a:r>
              <a:rPr lang="en-US" dirty="0"/>
              <a:t>There are in entanglement, with 50% chance of being 00 and 11.</a:t>
            </a:r>
          </a:p>
        </p:txBody>
      </p:sp>
      <p:sp>
        <p:nvSpPr>
          <p:cNvPr id="58" name="Double Bracket 57">
            <a:extLst>
              <a:ext uri="{FF2B5EF4-FFF2-40B4-BE49-F238E27FC236}">
                <a16:creationId xmlns:a16="http://schemas.microsoft.com/office/drawing/2014/main" id="{3C1BAB16-AE86-474F-8AB6-3870F62C26B6}"/>
              </a:ext>
            </a:extLst>
          </p:cNvPr>
          <p:cNvSpPr/>
          <p:nvPr/>
        </p:nvSpPr>
        <p:spPr>
          <a:xfrm>
            <a:off x="6834143" y="3070672"/>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75EE1AC2-8A72-C046-9E69-5D70A8F1670E}"/>
              </a:ext>
            </a:extLst>
          </p:cNvPr>
          <p:cNvSpPr txBox="1"/>
          <p:nvPr/>
        </p:nvSpPr>
        <p:spPr>
          <a:xfrm>
            <a:off x="6978308" y="3568078"/>
            <a:ext cx="315622" cy="369332"/>
          </a:xfrm>
          <a:prstGeom prst="rect">
            <a:avLst/>
          </a:prstGeom>
          <a:noFill/>
        </p:spPr>
        <p:txBody>
          <a:bodyPr wrap="square" rtlCol="0">
            <a:spAutoFit/>
          </a:bodyPr>
          <a:lstStyle/>
          <a:p>
            <a:r>
              <a:rPr lang="en-US" dirty="0"/>
              <a:t>0</a:t>
            </a:r>
          </a:p>
        </p:txBody>
      </p:sp>
      <p:sp>
        <p:nvSpPr>
          <p:cNvPr id="60" name="TextBox 59">
            <a:extLst>
              <a:ext uri="{FF2B5EF4-FFF2-40B4-BE49-F238E27FC236}">
                <a16:creationId xmlns:a16="http://schemas.microsoft.com/office/drawing/2014/main" id="{61C65330-2BB7-0D41-9C98-CC600BC64A8D}"/>
              </a:ext>
            </a:extLst>
          </p:cNvPr>
          <p:cNvSpPr txBox="1"/>
          <p:nvPr/>
        </p:nvSpPr>
        <p:spPr>
          <a:xfrm>
            <a:off x="6879216" y="4397152"/>
            <a:ext cx="524212" cy="369332"/>
          </a:xfrm>
          <a:prstGeom prst="rect">
            <a:avLst/>
          </a:prstGeom>
          <a:noFill/>
        </p:spPr>
        <p:txBody>
          <a:bodyPr wrap="square" rtlCol="0">
            <a:spAutoFit/>
          </a:bodyPr>
          <a:lstStyle/>
          <a:p>
            <a:r>
              <a:rPr lang="en-US" dirty="0"/>
              <a:t>   0</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D2D9326-2653-2649-8BA0-2451EFD1A143}"/>
                  </a:ext>
                </a:extLst>
              </p:cNvPr>
              <p:cNvSpPr txBox="1"/>
              <p:nvPr/>
            </p:nvSpPr>
            <p:spPr>
              <a:xfrm>
                <a:off x="6846460" y="3130342"/>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FD2D9326-2653-2649-8BA0-2451EFD1A143}"/>
                  </a:ext>
                </a:extLst>
              </p:cNvPr>
              <p:cNvSpPr txBox="1">
                <a:spLocks noRot="1" noChangeAspect="1" noMove="1" noResize="1" noEditPoints="1" noAdjustHandles="1" noChangeArrowheads="1" noChangeShapeType="1" noTextEdit="1"/>
              </p:cNvSpPr>
              <p:nvPr/>
            </p:nvSpPr>
            <p:spPr>
              <a:xfrm>
                <a:off x="6846460" y="3130342"/>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3CDD65A-3930-B84A-9EF3-F5BE204A11A3}"/>
                  </a:ext>
                </a:extLst>
              </p:cNvPr>
              <p:cNvSpPr txBox="1"/>
              <p:nvPr/>
            </p:nvSpPr>
            <p:spPr>
              <a:xfrm>
                <a:off x="6809588" y="391823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B3CDD65A-3930-B84A-9EF3-F5BE204A11A3}"/>
                  </a:ext>
                </a:extLst>
              </p:cNvPr>
              <p:cNvSpPr txBox="1">
                <a:spLocks noRot="1" noChangeAspect="1" noMove="1" noResize="1" noEditPoints="1" noAdjustHandles="1" noChangeArrowheads="1" noChangeShapeType="1" noTextEdit="1"/>
              </p:cNvSpPr>
              <p:nvPr/>
            </p:nvSpPr>
            <p:spPr>
              <a:xfrm>
                <a:off x="6809588" y="3918237"/>
                <a:ext cx="753762" cy="408253"/>
              </a:xfrm>
              <a:prstGeom prst="rect">
                <a:avLst/>
              </a:prstGeom>
              <a:blipFill>
                <a:blip r:embed="rId11"/>
                <a:stretch>
                  <a:fillRect l="-4918" b="-18182"/>
                </a:stretch>
              </a:blipFill>
            </p:spPr>
            <p:txBody>
              <a:bodyPr/>
              <a:lstStyle/>
              <a:p>
                <a:r>
                  <a:rPr lang="en-US">
                    <a:noFill/>
                  </a:rPr>
                  <a:t> </a:t>
                </a:r>
              </a:p>
            </p:txBody>
          </p:sp>
        </mc:Fallback>
      </mc:AlternateContent>
    </p:spTree>
    <p:extLst>
      <p:ext uri="{BB962C8B-B14F-4D97-AF65-F5344CB8AC3E}">
        <p14:creationId xmlns:p14="http://schemas.microsoft.com/office/powerpoint/2010/main" val="219509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435A-8507-9141-8E40-63DD93BED1B9}"/>
              </a:ext>
            </a:extLst>
          </p:cNvPr>
          <p:cNvSpPr>
            <a:spLocks noGrp="1"/>
          </p:cNvSpPr>
          <p:nvPr>
            <p:ph type="title"/>
          </p:nvPr>
        </p:nvSpPr>
        <p:spPr/>
        <p:txBody>
          <a:bodyPr/>
          <a:lstStyle/>
          <a:p>
            <a:r>
              <a:rPr lang="en-US" dirty="0"/>
              <a:t>Deutsch-</a:t>
            </a:r>
            <a:r>
              <a:rPr lang="en-US" dirty="0" err="1"/>
              <a:t>Jozsa</a:t>
            </a:r>
            <a:r>
              <a:rPr lang="en-US" dirty="0"/>
              <a:t> </a:t>
            </a:r>
          </a:p>
        </p:txBody>
      </p:sp>
      <p:sp>
        <p:nvSpPr>
          <p:cNvPr id="3" name="Content Placeholder 2">
            <a:extLst>
              <a:ext uri="{FF2B5EF4-FFF2-40B4-BE49-F238E27FC236}">
                <a16:creationId xmlns:a16="http://schemas.microsoft.com/office/drawing/2014/main" id="{D47EA666-0EFE-1C46-8BC5-62DF8D46A88F}"/>
              </a:ext>
            </a:extLst>
          </p:cNvPr>
          <p:cNvSpPr>
            <a:spLocks noGrp="1"/>
          </p:cNvSpPr>
          <p:nvPr>
            <p:ph idx="1"/>
          </p:nvPr>
        </p:nvSpPr>
        <p:spPr/>
        <p:txBody>
          <a:bodyPr>
            <a:normAutofit lnSpcReduction="10000"/>
          </a:bodyPr>
          <a:lstStyle/>
          <a:p>
            <a:pPr marL="0" indent="0">
              <a:buNone/>
            </a:pPr>
            <a:r>
              <a:rPr lang="en-US" dirty="0"/>
              <a:t>4 single bit operation</a:t>
            </a:r>
          </a:p>
          <a:p>
            <a:pPr marL="0" indent="0">
              <a:buNone/>
            </a:pPr>
            <a:endParaRPr lang="en-US" dirty="0"/>
          </a:p>
          <a:p>
            <a:pPr marL="0" indent="0">
              <a:buNone/>
            </a:pPr>
            <a:r>
              <a:rPr lang="en-US" dirty="0"/>
              <a:t>Identity</a:t>
            </a:r>
          </a:p>
          <a:p>
            <a:pPr marL="0" indent="0">
              <a:buNone/>
            </a:pPr>
            <a:endParaRPr lang="en-US" dirty="0"/>
          </a:p>
          <a:p>
            <a:pPr marL="0" indent="0">
              <a:buNone/>
            </a:pPr>
            <a:r>
              <a:rPr lang="en-US" dirty="0"/>
              <a:t>Negation</a:t>
            </a:r>
          </a:p>
          <a:p>
            <a:pPr marL="0" indent="0">
              <a:buNone/>
            </a:pPr>
            <a:endParaRPr lang="en-US" dirty="0"/>
          </a:p>
          <a:p>
            <a:pPr marL="0" indent="0">
              <a:buNone/>
            </a:pPr>
            <a:r>
              <a:rPr lang="en-US" dirty="0"/>
              <a:t>Constant 0</a:t>
            </a:r>
          </a:p>
          <a:p>
            <a:pPr marL="0" indent="0">
              <a:buNone/>
            </a:pPr>
            <a:endParaRPr lang="en-US" dirty="0"/>
          </a:p>
          <a:p>
            <a:pPr marL="0" indent="0">
              <a:buNone/>
            </a:pPr>
            <a:r>
              <a:rPr lang="en-US" dirty="0"/>
              <a:t>Constant 1</a:t>
            </a:r>
          </a:p>
        </p:txBody>
      </p:sp>
      <p:sp>
        <p:nvSpPr>
          <p:cNvPr id="4" name="Right Brace 3">
            <a:extLst>
              <a:ext uri="{FF2B5EF4-FFF2-40B4-BE49-F238E27FC236}">
                <a16:creationId xmlns:a16="http://schemas.microsoft.com/office/drawing/2014/main" id="{FA981F77-BE3B-FF4C-9FDD-613009E61EAA}"/>
              </a:ext>
            </a:extLst>
          </p:cNvPr>
          <p:cNvSpPr/>
          <p:nvPr/>
        </p:nvSpPr>
        <p:spPr>
          <a:xfrm>
            <a:off x="2487168" y="265176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DB09C97-50D2-E045-98C6-17F7BDB925EB}"/>
              </a:ext>
            </a:extLst>
          </p:cNvPr>
          <p:cNvSpPr/>
          <p:nvPr/>
        </p:nvSpPr>
        <p:spPr>
          <a:xfrm>
            <a:off x="2840736" y="454152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38F6329-B4D2-CE44-AB79-F01D0CDCE2C7}"/>
              </a:ext>
            </a:extLst>
          </p:cNvPr>
          <p:cNvSpPr txBox="1"/>
          <p:nvPr/>
        </p:nvSpPr>
        <p:spPr>
          <a:xfrm>
            <a:off x="4142232" y="3054096"/>
            <a:ext cx="2093976" cy="369332"/>
          </a:xfrm>
          <a:prstGeom prst="rect">
            <a:avLst/>
          </a:prstGeom>
          <a:noFill/>
        </p:spPr>
        <p:txBody>
          <a:bodyPr wrap="square" rtlCol="0">
            <a:spAutoFit/>
          </a:bodyPr>
          <a:lstStyle/>
          <a:p>
            <a:r>
              <a:rPr lang="en-US" dirty="0"/>
              <a:t>Variable functions</a:t>
            </a:r>
          </a:p>
        </p:txBody>
      </p:sp>
      <p:sp>
        <p:nvSpPr>
          <p:cNvPr id="7" name="TextBox 6">
            <a:extLst>
              <a:ext uri="{FF2B5EF4-FFF2-40B4-BE49-F238E27FC236}">
                <a16:creationId xmlns:a16="http://schemas.microsoft.com/office/drawing/2014/main" id="{9FC280E0-BEBB-3B42-AE27-A58722E11F70}"/>
              </a:ext>
            </a:extLst>
          </p:cNvPr>
          <p:cNvSpPr txBox="1"/>
          <p:nvPr/>
        </p:nvSpPr>
        <p:spPr>
          <a:xfrm>
            <a:off x="4142232" y="5134094"/>
            <a:ext cx="2093976" cy="369332"/>
          </a:xfrm>
          <a:prstGeom prst="rect">
            <a:avLst/>
          </a:prstGeom>
          <a:noFill/>
        </p:spPr>
        <p:txBody>
          <a:bodyPr wrap="square" rtlCol="0">
            <a:spAutoFit/>
          </a:bodyPr>
          <a:lstStyle/>
          <a:p>
            <a:r>
              <a:rPr lang="en-US" dirty="0"/>
              <a:t>constant functions</a:t>
            </a:r>
          </a:p>
        </p:txBody>
      </p:sp>
    </p:spTree>
    <p:extLst>
      <p:ext uri="{BB962C8B-B14F-4D97-AF65-F5344CB8AC3E}">
        <p14:creationId xmlns:p14="http://schemas.microsoft.com/office/powerpoint/2010/main" val="412581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57F3A-E462-114B-BBF7-C107EFB9D4F4}"/>
              </a:ext>
            </a:extLst>
          </p:cNvPr>
          <p:cNvPicPr>
            <a:picLocks noChangeAspect="1"/>
          </p:cNvPicPr>
          <p:nvPr/>
        </p:nvPicPr>
        <p:blipFill>
          <a:blip r:embed="rId2"/>
          <a:stretch>
            <a:fillRect/>
          </a:stretch>
        </p:blipFill>
        <p:spPr>
          <a:xfrm>
            <a:off x="3203684" y="1109006"/>
            <a:ext cx="5067957" cy="5067957"/>
          </a:xfrm>
          <a:prstGeom prst="rect">
            <a:avLst/>
          </a:prstGeom>
        </p:spPr>
      </p:pic>
    </p:spTree>
    <p:extLst>
      <p:ext uri="{BB962C8B-B14F-4D97-AF65-F5344CB8AC3E}">
        <p14:creationId xmlns:p14="http://schemas.microsoft.com/office/powerpoint/2010/main" val="474566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D800-E62E-374D-AF03-C9554C074EE4}"/>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4ABA2006-4998-0840-8FEA-17D05F6E19D5}"/>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6" name="Straight Connector 5">
            <a:extLst>
              <a:ext uri="{FF2B5EF4-FFF2-40B4-BE49-F238E27FC236}">
                <a16:creationId xmlns:a16="http://schemas.microsoft.com/office/drawing/2014/main" id="{D99462C0-647C-CC48-9461-DBC0154C7B98}"/>
              </a:ext>
            </a:extLst>
          </p:cNvPr>
          <p:cNvCxnSpPr>
            <a:endCxn id="4" idx="1"/>
          </p:cNvCxnSpPr>
          <p:nvPr/>
        </p:nvCxnSpPr>
        <p:spPr>
          <a:xfrm>
            <a:off x="3383280"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0A67E3-6D36-BC45-9973-F796E74F9184}"/>
              </a:ext>
            </a:extLst>
          </p:cNvPr>
          <p:cNvCxnSpPr/>
          <p:nvPr/>
        </p:nvCxnSpPr>
        <p:spPr>
          <a:xfrm>
            <a:off x="6284978"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A4A6B4-F91F-3C4D-80E0-6A11524B7934}"/>
              </a:ext>
            </a:extLst>
          </p:cNvPr>
          <p:cNvSpPr txBox="1"/>
          <p:nvPr/>
        </p:nvSpPr>
        <p:spPr>
          <a:xfrm>
            <a:off x="2145790" y="3630168"/>
            <a:ext cx="880874"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C34009CA-5732-4345-83B6-F8E368864370}"/>
              </a:ext>
            </a:extLst>
          </p:cNvPr>
          <p:cNvSpPr txBox="1"/>
          <p:nvPr/>
        </p:nvSpPr>
        <p:spPr>
          <a:xfrm>
            <a:off x="7812022" y="3527798"/>
            <a:ext cx="88087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7992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610EBB43-0CF1-984A-8BA4-979EB764EB64}"/>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p:nvPr/>
        </p:nvCxnSpPr>
        <p:spPr>
          <a:xfrm>
            <a:off x="3407662" y="4151376"/>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754112" y="3191256"/>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7726680" y="4160520"/>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3102324" cy="369332"/>
          </a:xfrm>
          <a:prstGeom prst="rect">
            <a:avLst/>
          </a:prstGeom>
          <a:noFill/>
        </p:spPr>
        <p:txBody>
          <a:bodyPr wrap="none" rtlCol="0">
            <a:spAutoFit/>
          </a:bodyPr>
          <a:lstStyle/>
          <a:p>
            <a:r>
              <a:rPr lang="en-US" dirty="0"/>
              <a:t>Quantum Deutsch-</a:t>
            </a:r>
            <a:r>
              <a:rPr lang="en-US" dirty="0" err="1"/>
              <a:t>Jozsa</a:t>
            </a:r>
            <a:r>
              <a:rPr lang="en-US" dirty="0"/>
              <a:t> Circuit</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2" name="Rectangle 21">
            <a:extLst>
              <a:ext uri="{FF2B5EF4-FFF2-40B4-BE49-F238E27FC236}">
                <a16:creationId xmlns:a16="http://schemas.microsoft.com/office/drawing/2014/main" id="{290E6508-A2E9-5B4B-A852-B7E02B483091}"/>
              </a:ext>
            </a:extLst>
          </p:cNvPr>
          <p:cNvSpPr/>
          <p:nvPr/>
        </p:nvSpPr>
        <p:spPr>
          <a:xfrm>
            <a:off x="7009637"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3" name="Rectangle 22">
            <a:extLst>
              <a:ext uri="{FF2B5EF4-FFF2-40B4-BE49-F238E27FC236}">
                <a16:creationId xmlns:a16="http://schemas.microsoft.com/office/drawing/2014/main" id="{EDC93A9F-7AAD-9B40-8B4B-C990576BD842}"/>
              </a:ext>
            </a:extLst>
          </p:cNvPr>
          <p:cNvSpPr/>
          <p:nvPr/>
        </p:nvSpPr>
        <p:spPr>
          <a:xfrm>
            <a:off x="7019548" y="40355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23704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0</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374D09F3-E4C8-544F-A9AC-30C7EDBB4BC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726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1</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5B6569B9-51FD-F841-BDD4-4BEE08A560D5}"/>
              </a:ext>
            </a:extLst>
          </p:cNvPr>
          <p:cNvSpPr/>
          <p:nvPr/>
        </p:nvSpPr>
        <p:spPr>
          <a:xfrm>
            <a:off x="5326714"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4" name="Straight Arrow Connector 3">
            <a:extLst>
              <a:ext uri="{FF2B5EF4-FFF2-40B4-BE49-F238E27FC236}">
                <a16:creationId xmlns:a16="http://schemas.microsoft.com/office/drawing/2014/main" id="{907C5E74-F617-AA43-978F-198EFD458EBD}"/>
              </a:ext>
            </a:extLst>
          </p:cNvPr>
          <p:cNvCxnSpPr/>
          <p:nvPr/>
        </p:nvCxnSpPr>
        <p:spPr>
          <a:xfrm flipH="1" flipV="1">
            <a:off x="9517806" y="1611196"/>
            <a:ext cx="1447869" cy="1616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F3F4C9A-7D89-BA45-8CA6-9B997A7C508A}"/>
              </a:ext>
            </a:extLst>
          </p:cNvPr>
          <p:cNvCxnSpPr/>
          <p:nvPr/>
        </p:nvCxnSpPr>
        <p:spPr>
          <a:xfrm>
            <a:off x="9517806" y="1690688"/>
            <a:ext cx="798219" cy="18576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550A261C-CFE0-AD49-A58E-31597E864328}"/>
              </a:ext>
            </a:extLst>
          </p:cNvPr>
          <p:cNvCxnSpPr/>
          <p:nvPr/>
        </p:nvCxnSpPr>
        <p:spPr>
          <a:xfrm flipH="1" flipV="1">
            <a:off x="9295541" y="2461156"/>
            <a:ext cx="900199" cy="1134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D1147C7A-826B-D745-B921-5DD475869A65}"/>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6499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1989519" cy="369332"/>
          </a:xfrm>
          <a:prstGeom prst="rect">
            <a:avLst/>
          </a:prstGeom>
          <a:noFill/>
        </p:spPr>
        <p:txBody>
          <a:bodyPr wrap="none" rtlCol="0">
            <a:spAutoFit/>
          </a:bodyPr>
          <a:lstStyle/>
          <a:p>
            <a:r>
              <a:rPr lang="en-US" dirty="0"/>
              <a:t>Black box is Inverse</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268" y="320097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E9E4F1CF-A570-7C4A-83E5-D5A940924E1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79251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040751" cy="369332"/>
          </a:xfrm>
          <a:prstGeom prst="rect">
            <a:avLst/>
          </a:prstGeom>
          <a:noFill/>
        </p:spPr>
        <p:txBody>
          <a:bodyPr wrap="none" rtlCol="0">
            <a:spAutoFit/>
          </a:bodyPr>
          <a:lstStyle/>
          <a:p>
            <a:r>
              <a:rPr lang="en-US" dirty="0"/>
              <a:t>Black box is Identity</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967" y="320985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4CC0C9DF-CA63-DE43-8EC3-E7BF309A5B35}"/>
              </a:ext>
            </a:extLst>
          </p:cNvPr>
          <p:cNvSpPr/>
          <p:nvPr/>
        </p:nvSpPr>
        <p:spPr>
          <a:xfrm>
            <a:off x="5873562"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1" name="TextBox 70">
            <a:extLst>
              <a:ext uri="{FF2B5EF4-FFF2-40B4-BE49-F238E27FC236}">
                <a16:creationId xmlns:a16="http://schemas.microsoft.com/office/drawing/2014/main" id="{9E411091-DD7D-4B4C-92DA-EA7D74229852}"/>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56261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38A3-8FB8-3945-9FDF-856DFDB46250}"/>
              </a:ext>
            </a:extLst>
          </p:cNvPr>
          <p:cNvSpPr>
            <a:spLocks noGrp="1"/>
          </p:cNvSpPr>
          <p:nvPr>
            <p:ph type="title"/>
          </p:nvPr>
        </p:nvSpPr>
        <p:spPr/>
        <p:txBody>
          <a:bodyPr/>
          <a:lstStyle/>
          <a:p>
            <a:r>
              <a:rPr lang="en-US" dirty="0"/>
              <a:t>Some quantum mechanics concepts…</a:t>
            </a:r>
          </a:p>
        </p:txBody>
      </p:sp>
      <p:sp>
        <p:nvSpPr>
          <p:cNvPr id="3" name="Content Placeholder 2">
            <a:extLst>
              <a:ext uri="{FF2B5EF4-FFF2-40B4-BE49-F238E27FC236}">
                <a16:creationId xmlns:a16="http://schemas.microsoft.com/office/drawing/2014/main" id="{234DB0C1-CD8C-034A-9047-CA41D27EF6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5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EE36-073D-E242-9E44-494C1F9FBC0B}"/>
              </a:ext>
            </a:extLst>
          </p:cNvPr>
          <p:cNvSpPr>
            <a:spLocks noGrp="1"/>
          </p:cNvSpPr>
          <p:nvPr>
            <p:ph type="title"/>
          </p:nvPr>
        </p:nvSpPr>
        <p:spPr/>
        <p:txBody>
          <a:bodyPr/>
          <a:lstStyle/>
          <a:p>
            <a:r>
              <a:rPr lang="en-US" dirty="0"/>
              <a:t>Superposition</a:t>
            </a:r>
          </a:p>
        </p:txBody>
      </p:sp>
      <p:pic>
        <p:nvPicPr>
          <p:cNvPr id="5" name="Picture 4">
            <a:extLst>
              <a:ext uri="{FF2B5EF4-FFF2-40B4-BE49-F238E27FC236}">
                <a16:creationId xmlns:a16="http://schemas.microsoft.com/office/drawing/2014/main" id="{D07CA6D5-1EC7-914D-873C-E5345DD5FE2C}"/>
              </a:ext>
            </a:extLst>
          </p:cNvPr>
          <p:cNvPicPr>
            <a:picLocks noChangeAspect="1"/>
          </p:cNvPicPr>
          <p:nvPr/>
        </p:nvPicPr>
        <p:blipFill>
          <a:blip r:embed="rId2"/>
          <a:stretch>
            <a:fillRect/>
          </a:stretch>
        </p:blipFill>
        <p:spPr>
          <a:xfrm>
            <a:off x="2315990" y="1252196"/>
            <a:ext cx="7560019" cy="5498196"/>
          </a:xfrm>
          <a:prstGeom prst="rect">
            <a:avLst/>
          </a:prstGeom>
        </p:spPr>
      </p:pic>
      <p:sp>
        <p:nvSpPr>
          <p:cNvPr id="6" name="Content Placeholder 5">
            <a:extLst>
              <a:ext uri="{FF2B5EF4-FFF2-40B4-BE49-F238E27FC236}">
                <a16:creationId xmlns:a16="http://schemas.microsoft.com/office/drawing/2014/main" id="{724AC9CA-74DD-AD49-9FA0-D1DA723582FE}"/>
              </a:ext>
            </a:extLst>
          </p:cNvPr>
          <p:cNvSpPr txBox="1">
            <a:spLocks noGrp="1"/>
          </p:cNvSpPr>
          <p:nvPr>
            <p:ph idx="1"/>
          </p:nvPr>
        </p:nvSpPr>
        <p:spPr>
          <a:xfrm>
            <a:off x="9671221" y="6308209"/>
            <a:ext cx="1682578" cy="369332"/>
          </a:xfrm>
          <a:prstGeom prst="rect">
            <a:avLst/>
          </a:prstGeom>
          <a:noFill/>
        </p:spPr>
        <p:txBody>
          <a:bodyPr wrap="square" rtlCol="0">
            <a:spAutoFit/>
          </a:bodyPr>
          <a:lstStyle/>
          <a:p>
            <a:pPr marL="0" indent="0">
              <a:buNone/>
            </a:pPr>
            <a:r>
              <a:rPr lang="en-US" sz="1000" dirty="0"/>
              <a:t>(Photo Credit : Wikimedia Commons)</a:t>
            </a:r>
          </a:p>
        </p:txBody>
      </p:sp>
    </p:spTree>
    <p:extLst>
      <p:ext uri="{BB962C8B-B14F-4D97-AF65-F5344CB8AC3E}">
        <p14:creationId xmlns:p14="http://schemas.microsoft.com/office/powerpoint/2010/main" val="25913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B94-1089-FB44-8147-4E702FFB25DA}"/>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CEC85BC6-E2D0-B04A-9B07-1DFAE92DF635}"/>
              </a:ext>
            </a:extLst>
          </p:cNvPr>
          <p:cNvSpPr>
            <a:spLocks noGrp="1"/>
          </p:cNvSpPr>
          <p:nvPr>
            <p:ph idx="1"/>
          </p:nvPr>
        </p:nvSpPr>
        <p:spPr/>
        <p:txBody>
          <a:bodyPr/>
          <a:lstStyle/>
          <a:p>
            <a:pPr marL="0" indent="0">
              <a:buNone/>
            </a:pPr>
            <a:r>
              <a:rPr lang="en-US" dirty="0"/>
              <a:t>A quantum system can be in all the allowed possible states simultaneously, until it is observed.</a:t>
            </a:r>
          </a:p>
          <a:p>
            <a:pPr marL="0" indent="0">
              <a:buNone/>
            </a:pPr>
            <a:endParaRPr lang="en-US" dirty="0"/>
          </a:p>
          <a:p>
            <a:pPr marL="0" indent="0">
              <a:buNone/>
            </a:pPr>
            <a:r>
              <a:rPr lang="en-US" dirty="0"/>
              <a:t>On observation, it collapses to one of allowed states, according to a probability.</a:t>
            </a:r>
          </a:p>
          <a:p>
            <a:pPr marL="0" indent="0">
              <a:buNone/>
            </a:pPr>
            <a:endParaRPr lang="en-US" dirty="0"/>
          </a:p>
          <a:p>
            <a:pPr marL="0" indent="0">
              <a:buNone/>
            </a:pPr>
            <a:r>
              <a:rPr lang="en-US" dirty="0"/>
              <a:t>(Or the universe splits into as many allowed number of states. You will see the result corresponding to the version of the universe you are in.)</a:t>
            </a:r>
          </a:p>
        </p:txBody>
      </p:sp>
    </p:spTree>
    <p:extLst>
      <p:ext uri="{BB962C8B-B14F-4D97-AF65-F5344CB8AC3E}">
        <p14:creationId xmlns:p14="http://schemas.microsoft.com/office/powerpoint/2010/main" val="247845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72C3-5C69-6E4E-A7F6-8ED4FA3E6696}"/>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60CA8DE6-9772-D948-B470-5C3AAD1A7A33}"/>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Double slit experiment</a:t>
            </a:r>
          </a:p>
          <a:p>
            <a:pPr marL="0" indent="0">
              <a:buNone/>
            </a:pPr>
            <a:endParaRPr lang="en-US" dirty="0"/>
          </a:p>
          <a:p>
            <a:pPr marL="0" indent="0">
              <a:buNone/>
            </a:pPr>
            <a:r>
              <a:rPr lang="en-US" dirty="0"/>
              <a:t>Quantum Eraser experiment</a:t>
            </a:r>
          </a:p>
          <a:p>
            <a:pPr marL="0" indent="0">
              <a:buNone/>
            </a:pPr>
            <a:endParaRPr lang="en-US" dirty="0"/>
          </a:p>
        </p:txBody>
      </p:sp>
    </p:spTree>
    <p:extLst>
      <p:ext uri="{BB962C8B-B14F-4D97-AF65-F5344CB8AC3E}">
        <p14:creationId xmlns:p14="http://schemas.microsoft.com/office/powerpoint/2010/main" val="56102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E922-1DD7-C741-ACD2-13D80C8318DE}"/>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E25480AC-37B2-F84C-9112-286D81175349}"/>
              </a:ext>
            </a:extLst>
          </p:cNvPr>
          <p:cNvSpPr>
            <a:spLocks noGrp="1"/>
          </p:cNvSpPr>
          <p:nvPr>
            <p:ph idx="1"/>
          </p:nvPr>
        </p:nvSpPr>
        <p:spPr/>
        <p:txBody>
          <a:bodyPr/>
          <a:lstStyle/>
          <a:p>
            <a:endParaRPr lang="en-US" dirty="0"/>
          </a:p>
          <a:p>
            <a:endParaRPr lang="en-US" dirty="0"/>
          </a:p>
          <a:p>
            <a:pPr marL="0" indent="0">
              <a:buNone/>
            </a:pPr>
            <a:r>
              <a:rPr lang="en-US" dirty="0"/>
              <a:t>			Spooky action at a distance.</a:t>
            </a:r>
          </a:p>
          <a:p>
            <a:pPr marL="0" indent="0">
              <a:buNone/>
            </a:pPr>
            <a:r>
              <a:rPr lang="en-US" dirty="0"/>
              <a:t>					- Albert Einstein</a:t>
            </a:r>
          </a:p>
        </p:txBody>
      </p:sp>
    </p:spTree>
    <p:extLst>
      <p:ext uri="{BB962C8B-B14F-4D97-AF65-F5344CB8AC3E}">
        <p14:creationId xmlns:p14="http://schemas.microsoft.com/office/powerpoint/2010/main" val="78088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40E0-F85B-1D4A-B05F-8D4F458C11AC}"/>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1D9A796E-3FFA-004B-837B-046964A2B3F8}"/>
              </a:ext>
            </a:extLst>
          </p:cNvPr>
          <p:cNvSpPr>
            <a:spLocks noGrp="1"/>
          </p:cNvSpPr>
          <p:nvPr>
            <p:ph idx="1"/>
          </p:nvPr>
        </p:nvSpPr>
        <p:spPr/>
        <p:txBody>
          <a:bodyPr/>
          <a:lstStyle/>
          <a:p>
            <a:pPr marL="0" indent="0">
              <a:buNone/>
            </a:pPr>
            <a:r>
              <a:rPr lang="en-US" dirty="0"/>
              <a:t>When quantum particles are entangled, their states are no longer independent, such that any effect on the state of one of the particle, has immediate effect on the other, no matter how long they are separated spatially.</a:t>
            </a:r>
          </a:p>
        </p:txBody>
      </p:sp>
    </p:spTree>
    <p:extLst>
      <p:ext uri="{BB962C8B-B14F-4D97-AF65-F5344CB8AC3E}">
        <p14:creationId xmlns:p14="http://schemas.microsoft.com/office/powerpoint/2010/main" val="140044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3006</TotalTime>
  <Words>1537</Words>
  <Application>Microsoft Macintosh PowerPoint</Application>
  <PresentationFormat>Widescreen</PresentationFormat>
  <Paragraphs>588</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Simulating Quantum Computation in TypeScript</vt:lpstr>
      <vt:lpstr>PowerPoint Presentation</vt:lpstr>
      <vt:lpstr>PowerPoint Presentation</vt:lpstr>
      <vt:lpstr>Some quantum mechanics concepts…</vt:lpstr>
      <vt:lpstr>Superposition</vt:lpstr>
      <vt:lpstr>Superposition</vt:lpstr>
      <vt:lpstr>Superposition</vt:lpstr>
      <vt:lpstr>Entanglement</vt:lpstr>
      <vt:lpstr>Entanglement</vt:lpstr>
      <vt:lpstr>Entanglement</vt:lpstr>
      <vt:lpstr>Decoherence</vt:lpstr>
      <vt:lpstr>Reversible function</vt:lpstr>
      <vt:lpstr>Reversible function</vt:lpstr>
      <vt:lpstr>Landauer’s principle</vt:lpstr>
      <vt:lpstr>Brush-up on matrices</vt:lpstr>
      <vt:lpstr>Vector product</vt:lpstr>
      <vt:lpstr>Ket notation</vt:lpstr>
      <vt:lpstr>Qubit</vt:lpstr>
      <vt:lpstr>Qubit</vt:lpstr>
      <vt:lpstr>Qubit</vt:lpstr>
      <vt:lpstr>Quantum Gates</vt:lpstr>
      <vt:lpstr>NOT gate (Pauli’s X gate)</vt:lpstr>
      <vt:lpstr>Hadamard Gate</vt:lpstr>
      <vt:lpstr>Hadamard Gate</vt:lpstr>
      <vt:lpstr>CNOT</vt:lpstr>
      <vt:lpstr>CNOT</vt:lpstr>
      <vt:lpstr>CNOT</vt:lpstr>
      <vt:lpstr>Entanglement with CNOT</vt:lpstr>
      <vt:lpstr>Deutsch-Jozsa </vt:lpstr>
      <vt:lpstr>Deutsch-Jozsa</vt:lpstr>
      <vt:lpstr>Deutsch-Jozsa</vt:lpstr>
      <vt:lpstr>Deutsch-Jozsa</vt:lpstr>
      <vt:lpstr>Deutsch-Jozsa</vt:lpstr>
      <vt:lpstr>Deutsch-Jozsa</vt:lpstr>
      <vt:lpstr>Deutsch-Jozsa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Quantum Computation in TypeScript</dc:title>
  <dc:creator>Sumanth Nagadavalli</dc:creator>
  <cp:lastModifiedBy>Sumanth Nagadavalli</cp:lastModifiedBy>
  <cp:revision>71</cp:revision>
  <dcterms:created xsi:type="dcterms:W3CDTF">2019-06-10T10:57:35Z</dcterms:created>
  <dcterms:modified xsi:type="dcterms:W3CDTF">2019-06-26T12:07:42Z</dcterms:modified>
</cp:coreProperties>
</file>